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customXml/itemProps1.xml" ContentType="application/vnd.openxmlformats-officedocument.customXmlProperties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docProps/custom.xml" ContentType="application/vnd.openxmlformats-officedocument.custom-properties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customXml/itemProps2.xml" ContentType="application/vnd.openxmlformats-officedocument.customXmlPropertie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11"/>
  </p:notesMasterIdLst>
  <p:handoutMasterIdLst>
    <p:handoutMasterId r:id="rId12"/>
  </p:handoutMasterIdLst>
  <p:sldIdLst>
    <p:sldId id="256" r:id="rId3"/>
    <p:sldId id="298" r:id="rId4"/>
    <p:sldId id="302" r:id="rId5"/>
    <p:sldId id="301" r:id="rId6"/>
    <p:sldId id="294" r:id="rId7"/>
    <p:sldId id="269" r:id="rId8"/>
    <p:sldId id="304" r:id="rId9"/>
    <p:sldId id="305" r:id="rId10"/>
  </p:sldIdLst>
  <p:sldSz cx="9144000" cy="6858000" type="screen4x3"/>
  <p:notesSz cx="7559675" cy="10691813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1pPr>
    <a:lvl2pPr marL="742950" indent="-2857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2pPr>
    <a:lvl3pPr marL="11430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3pPr>
    <a:lvl4pPr marL="16002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4pPr>
    <a:lvl5pPr marL="20574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DA5C21"/>
    <a:srgbClr val="ED0C8B"/>
    <a:srgbClr val="FE1A02"/>
    <a:srgbClr val="FF5050"/>
    <a:srgbClr val="507AF2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8497" autoAdjust="0"/>
  </p:normalViewPr>
  <p:slideViewPr>
    <p:cSldViewPr>
      <p:cViewPr varScale="1">
        <p:scale>
          <a:sx n="78" d="100"/>
          <a:sy n="78" d="100"/>
        </p:scale>
        <p:origin x="-924" y="-8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8" d="100"/>
          <a:sy n="48" d="100"/>
        </p:scale>
        <p:origin x="-1998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18" Type="http://schemas.openxmlformats.org/officeDocument/2006/relationships/customXml" Target="../customXml/item2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17" Type="http://schemas.openxmlformats.org/officeDocument/2006/relationships/customXml" Target="../customXml/item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customXml" Target="../customXml/item3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50825" y="0"/>
            <a:ext cx="327660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nl-NL"/>
          </a:p>
          <a:p>
            <a:pPr>
              <a:defRPr/>
            </a:pPr>
            <a:r>
              <a:rPr lang="nl-NL"/>
              <a:t>Informatiemodel RSGB</a:t>
            </a:r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95738" y="0"/>
            <a:ext cx="327660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nl-NL"/>
          </a:p>
          <a:p>
            <a:pPr>
              <a:defRPr/>
            </a:pPr>
            <a:r>
              <a:rPr lang="nl-NL"/>
              <a:t>2 juni 2010</a:t>
            </a:r>
          </a:p>
        </p:txBody>
      </p:sp>
      <p:sp>
        <p:nvSpPr>
          <p:cNvPr id="839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50825" y="10156825"/>
            <a:ext cx="327660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r>
              <a:rPr lang="nl-NL"/>
              <a:t>Workshop standaardisatie in stelsel</a:t>
            </a:r>
          </a:p>
          <a:p>
            <a:pPr>
              <a:defRPr/>
            </a:pPr>
            <a:endParaRPr lang="nl-NL"/>
          </a:p>
        </p:txBody>
      </p:sp>
      <p:sp>
        <p:nvSpPr>
          <p:cNvPr id="839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95738" y="10156825"/>
            <a:ext cx="327660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F056AEBC-DCA1-4571-A4C4-7511C5C85E0D}" type="slidenum">
              <a:rPr lang="nl-NL"/>
              <a:pPr>
                <a:defRPr/>
              </a:pPr>
              <a:t>‹nr.›</a:t>
            </a:fld>
            <a:endParaRPr lang="nl-NL"/>
          </a:p>
          <a:p>
            <a:pPr>
              <a:defRPr/>
            </a:pPr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"/>
          <p:cNvSpPr>
            <a:spLocks noGrp="1" noChangeArrowheads="1"/>
          </p:cNvSpPr>
          <p:nvPr>
            <p:ph type="sldImg"/>
          </p:nvPr>
        </p:nvSpPr>
        <p:spPr bwMode="auto">
          <a:xfrm>
            <a:off x="1106488" y="812800"/>
            <a:ext cx="5343525" cy="4006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3074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nl-NL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nl-NL"/>
              <a:t>Informatiemodel RSGB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278313" y="0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nl-NL"/>
              <a:t>2 juni 2010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10156825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nl-NL"/>
              <a:t>Workshop standaardisatie in stelsel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6825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9F79D247-2276-4190-8D1A-7CB9E090AE0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nl-NL" smtClean="0"/>
              <a:t>Informatiemodel RSGB</a:t>
            </a:r>
          </a:p>
        </p:txBody>
      </p:sp>
      <p:sp>
        <p:nvSpPr>
          <p:cNvPr id="21507" name="Rectangle 4"/>
          <p:cNvSpPr>
            <a:spLocks noGrp="1" noChangeArrowheads="1"/>
          </p:cNvSpPr>
          <p:nvPr>
            <p:ph type="dt" sz="quarter"/>
          </p:nvPr>
        </p:nvSpPr>
        <p:spPr>
          <a:noFill/>
        </p:spPr>
        <p:txBody>
          <a:bodyPr/>
          <a:lstStyle/>
          <a:p>
            <a:r>
              <a:rPr lang="nl-NL" smtClean="0"/>
              <a:t>2 juni 2010</a:t>
            </a:r>
          </a:p>
        </p:txBody>
      </p:sp>
      <p:sp>
        <p:nvSpPr>
          <p:cNvPr id="21508" name="Rectangle 5"/>
          <p:cNvSpPr>
            <a:spLocks noGrp="1" noChangeArrowheads="1"/>
          </p:cNvSpPr>
          <p:nvPr>
            <p:ph type="ftr" sz="quarter"/>
          </p:nvPr>
        </p:nvSpPr>
        <p:spPr>
          <a:noFill/>
        </p:spPr>
        <p:txBody>
          <a:bodyPr/>
          <a:lstStyle/>
          <a:p>
            <a:r>
              <a:rPr lang="nl-NL" smtClean="0"/>
              <a:t>Workshop standaardisatie in stelsel</a:t>
            </a:r>
          </a:p>
        </p:txBody>
      </p:sp>
      <p:sp>
        <p:nvSpPr>
          <p:cNvPr id="21509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7DE9C871-8281-46B2-90B1-0D1B749EECE9}" type="slidenum">
              <a:rPr lang="nl-NL" smtClean="0"/>
              <a:pPr/>
              <a:t>1</a:t>
            </a:fld>
            <a:endParaRPr lang="nl-NL" smtClean="0"/>
          </a:p>
        </p:txBody>
      </p:sp>
      <p:sp>
        <p:nvSpPr>
          <p:cNvPr id="21510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1511" name="Rectangle 2"/>
          <p:cNvSpPr>
            <a:spLocks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</p:spPr>
        <p:txBody>
          <a:bodyPr wrap="none" anchor="ctr"/>
          <a:lstStyle/>
          <a:p>
            <a:endParaRPr lang="nl-NL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nl-NL" smtClean="0"/>
              <a:t>Informatiemodel RSGB</a:t>
            </a:r>
          </a:p>
        </p:txBody>
      </p:sp>
      <p:sp>
        <p:nvSpPr>
          <p:cNvPr id="25603" name="Rectangle 4"/>
          <p:cNvSpPr>
            <a:spLocks noGrp="1" noChangeArrowheads="1"/>
          </p:cNvSpPr>
          <p:nvPr>
            <p:ph type="dt" sz="quarter"/>
          </p:nvPr>
        </p:nvSpPr>
        <p:spPr>
          <a:noFill/>
        </p:spPr>
        <p:txBody>
          <a:bodyPr/>
          <a:lstStyle/>
          <a:p>
            <a:r>
              <a:rPr lang="nl-NL" smtClean="0"/>
              <a:t>2 juni 2010</a:t>
            </a:r>
          </a:p>
        </p:txBody>
      </p:sp>
      <p:sp>
        <p:nvSpPr>
          <p:cNvPr id="25604" name="Rectangle 5"/>
          <p:cNvSpPr>
            <a:spLocks noGrp="1" noChangeArrowheads="1"/>
          </p:cNvSpPr>
          <p:nvPr>
            <p:ph type="ftr" sz="quarter"/>
          </p:nvPr>
        </p:nvSpPr>
        <p:spPr>
          <a:noFill/>
        </p:spPr>
        <p:txBody>
          <a:bodyPr/>
          <a:lstStyle/>
          <a:p>
            <a:r>
              <a:rPr lang="nl-NL" smtClean="0"/>
              <a:t>Workshop standaardisatie in stelsel</a:t>
            </a:r>
          </a:p>
        </p:txBody>
      </p:sp>
      <p:sp>
        <p:nvSpPr>
          <p:cNvPr id="25605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14362879-12AC-4383-AD84-0E76EB6DDFE0}" type="slidenum">
              <a:rPr lang="nl-NL" smtClean="0"/>
              <a:pPr/>
              <a:t>2</a:t>
            </a:fld>
            <a:endParaRPr lang="nl-NL" smtClean="0"/>
          </a:p>
        </p:txBody>
      </p:sp>
      <p:sp>
        <p:nvSpPr>
          <p:cNvPr id="25606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</p:spPr>
      </p:sp>
      <p:sp>
        <p:nvSpPr>
          <p:cNvPr id="25607" name="Rectangle 3"/>
          <p:cNvSpPr>
            <a:spLocks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</p:spPr>
        <p:txBody>
          <a:bodyPr wrap="none" anchor="ctr"/>
          <a:lstStyle/>
          <a:p>
            <a:endParaRPr lang="nl-NL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nl-NL" smtClean="0"/>
              <a:t>Informatiemodel RSGB</a:t>
            </a:r>
          </a:p>
        </p:txBody>
      </p:sp>
      <p:sp>
        <p:nvSpPr>
          <p:cNvPr id="26627" name="Rectangle 4"/>
          <p:cNvSpPr>
            <a:spLocks noGrp="1" noChangeArrowheads="1"/>
          </p:cNvSpPr>
          <p:nvPr>
            <p:ph type="dt" sz="quarter"/>
          </p:nvPr>
        </p:nvSpPr>
        <p:spPr>
          <a:noFill/>
        </p:spPr>
        <p:txBody>
          <a:bodyPr/>
          <a:lstStyle/>
          <a:p>
            <a:r>
              <a:rPr lang="nl-NL" smtClean="0"/>
              <a:t>2 juni 2010</a:t>
            </a:r>
          </a:p>
        </p:txBody>
      </p:sp>
      <p:sp>
        <p:nvSpPr>
          <p:cNvPr id="26628" name="Rectangle 5"/>
          <p:cNvSpPr>
            <a:spLocks noGrp="1" noChangeArrowheads="1"/>
          </p:cNvSpPr>
          <p:nvPr>
            <p:ph type="ftr" sz="quarter"/>
          </p:nvPr>
        </p:nvSpPr>
        <p:spPr>
          <a:noFill/>
        </p:spPr>
        <p:txBody>
          <a:bodyPr/>
          <a:lstStyle/>
          <a:p>
            <a:r>
              <a:rPr lang="nl-NL" smtClean="0"/>
              <a:t>Workshop standaardisatie in stelsel</a:t>
            </a:r>
          </a:p>
        </p:txBody>
      </p:sp>
      <p:sp>
        <p:nvSpPr>
          <p:cNvPr id="26629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6826D172-5475-42C6-A73C-C242B5924858}" type="slidenum">
              <a:rPr lang="nl-NL" smtClean="0"/>
              <a:pPr/>
              <a:t>3</a:t>
            </a:fld>
            <a:endParaRPr lang="nl-NL" smtClean="0"/>
          </a:p>
        </p:txBody>
      </p:sp>
      <p:sp>
        <p:nvSpPr>
          <p:cNvPr id="26630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</p:spPr>
      </p:sp>
      <p:sp>
        <p:nvSpPr>
          <p:cNvPr id="26631" name="Rectangle 3"/>
          <p:cNvSpPr>
            <a:spLocks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</p:spPr>
        <p:txBody>
          <a:bodyPr wrap="none" anchor="ctr"/>
          <a:lstStyle/>
          <a:p>
            <a:endParaRPr lang="nl-NL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nl-NL" smtClean="0"/>
              <a:t>Informatiemodel RSGB</a:t>
            </a:r>
          </a:p>
        </p:txBody>
      </p:sp>
      <p:sp>
        <p:nvSpPr>
          <p:cNvPr id="27651" name="Rectangle 4"/>
          <p:cNvSpPr>
            <a:spLocks noGrp="1" noChangeArrowheads="1"/>
          </p:cNvSpPr>
          <p:nvPr>
            <p:ph type="dt" sz="quarter"/>
          </p:nvPr>
        </p:nvSpPr>
        <p:spPr>
          <a:noFill/>
        </p:spPr>
        <p:txBody>
          <a:bodyPr/>
          <a:lstStyle/>
          <a:p>
            <a:r>
              <a:rPr lang="nl-NL" smtClean="0"/>
              <a:t>2 juni 2010</a:t>
            </a:r>
          </a:p>
        </p:txBody>
      </p:sp>
      <p:sp>
        <p:nvSpPr>
          <p:cNvPr id="27652" name="Rectangle 5"/>
          <p:cNvSpPr>
            <a:spLocks noGrp="1" noChangeArrowheads="1"/>
          </p:cNvSpPr>
          <p:nvPr>
            <p:ph type="ftr" sz="quarter"/>
          </p:nvPr>
        </p:nvSpPr>
        <p:spPr>
          <a:noFill/>
        </p:spPr>
        <p:txBody>
          <a:bodyPr/>
          <a:lstStyle/>
          <a:p>
            <a:r>
              <a:rPr lang="nl-NL" smtClean="0"/>
              <a:t>Workshop standaardisatie in stelsel</a:t>
            </a:r>
          </a:p>
        </p:txBody>
      </p:sp>
      <p:sp>
        <p:nvSpPr>
          <p:cNvPr id="27653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6C7A17B3-49F8-490B-886D-85B2D47B219B}" type="slidenum">
              <a:rPr lang="nl-NL" smtClean="0"/>
              <a:pPr/>
              <a:t>4</a:t>
            </a:fld>
            <a:endParaRPr lang="nl-NL" smtClean="0"/>
          </a:p>
        </p:txBody>
      </p:sp>
      <p:sp>
        <p:nvSpPr>
          <p:cNvPr id="27654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</p:spPr>
      </p:sp>
      <p:sp>
        <p:nvSpPr>
          <p:cNvPr id="27655" name="Rectangle 3"/>
          <p:cNvSpPr>
            <a:spLocks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</p:spPr>
        <p:txBody>
          <a:bodyPr wrap="none" anchor="ctr"/>
          <a:lstStyle/>
          <a:p>
            <a:endParaRPr lang="nl-NL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nl-NL" smtClean="0"/>
              <a:t>Informatiemodel RSGB</a:t>
            </a:r>
          </a:p>
        </p:txBody>
      </p:sp>
      <p:sp>
        <p:nvSpPr>
          <p:cNvPr id="28675" name="Rectangle 4"/>
          <p:cNvSpPr>
            <a:spLocks noGrp="1" noChangeArrowheads="1"/>
          </p:cNvSpPr>
          <p:nvPr>
            <p:ph type="dt" sz="quarter"/>
          </p:nvPr>
        </p:nvSpPr>
        <p:spPr>
          <a:noFill/>
        </p:spPr>
        <p:txBody>
          <a:bodyPr/>
          <a:lstStyle/>
          <a:p>
            <a:r>
              <a:rPr lang="nl-NL" smtClean="0"/>
              <a:t>2 juni 2010</a:t>
            </a:r>
          </a:p>
        </p:txBody>
      </p:sp>
      <p:sp>
        <p:nvSpPr>
          <p:cNvPr id="28676" name="Rectangle 5"/>
          <p:cNvSpPr>
            <a:spLocks noGrp="1" noChangeArrowheads="1"/>
          </p:cNvSpPr>
          <p:nvPr>
            <p:ph type="ftr" sz="quarter"/>
          </p:nvPr>
        </p:nvSpPr>
        <p:spPr>
          <a:noFill/>
        </p:spPr>
        <p:txBody>
          <a:bodyPr/>
          <a:lstStyle/>
          <a:p>
            <a:r>
              <a:rPr lang="nl-NL" smtClean="0"/>
              <a:t>Workshop standaardisatie in stelsel</a:t>
            </a:r>
          </a:p>
        </p:txBody>
      </p:sp>
      <p:sp>
        <p:nvSpPr>
          <p:cNvPr id="28677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9DA082CD-0053-4E7E-92CD-300C0D611D77}" type="slidenum">
              <a:rPr lang="nl-NL" smtClean="0"/>
              <a:pPr/>
              <a:t>5</a:t>
            </a:fld>
            <a:endParaRPr lang="nl-NL" smtClean="0"/>
          </a:p>
        </p:txBody>
      </p:sp>
      <p:sp>
        <p:nvSpPr>
          <p:cNvPr id="28678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</p:spPr>
      </p:sp>
      <p:sp>
        <p:nvSpPr>
          <p:cNvPr id="28679" name="Rectangle 3"/>
          <p:cNvSpPr>
            <a:spLocks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</p:spPr>
        <p:txBody>
          <a:bodyPr wrap="none" anchor="ctr"/>
          <a:lstStyle/>
          <a:p>
            <a:endParaRPr lang="nl-NL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nl-NL" smtClean="0"/>
              <a:t>Informatiemodel RSGB</a:t>
            </a:r>
          </a:p>
        </p:txBody>
      </p:sp>
      <p:sp>
        <p:nvSpPr>
          <p:cNvPr id="29699" name="Rectangle 4"/>
          <p:cNvSpPr>
            <a:spLocks noGrp="1" noChangeArrowheads="1"/>
          </p:cNvSpPr>
          <p:nvPr>
            <p:ph type="dt" sz="quarter"/>
          </p:nvPr>
        </p:nvSpPr>
        <p:spPr>
          <a:noFill/>
        </p:spPr>
        <p:txBody>
          <a:bodyPr/>
          <a:lstStyle/>
          <a:p>
            <a:r>
              <a:rPr lang="nl-NL" smtClean="0"/>
              <a:t>2 juni 2010</a:t>
            </a:r>
          </a:p>
        </p:txBody>
      </p:sp>
      <p:sp>
        <p:nvSpPr>
          <p:cNvPr id="29700" name="Rectangle 5"/>
          <p:cNvSpPr>
            <a:spLocks noGrp="1" noChangeArrowheads="1"/>
          </p:cNvSpPr>
          <p:nvPr>
            <p:ph type="ftr" sz="quarter"/>
          </p:nvPr>
        </p:nvSpPr>
        <p:spPr>
          <a:noFill/>
        </p:spPr>
        <p:txBody>
          <a:bodyPr/>
          <a:lstStyle/>
          <a:p>
            <a:r>
              <a:rPr lang="nl-NL" smtClean="0"/>
              <a:t>Workshop standaardisatie in stelsel</a:t>
            </a:r>
          </a:p>
        </p:txBody>
      </p:sp>
      <p:sp>
        <p:nvSpPr>
          <p:cNvPr id="29701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6B7DEA45-792F-43F2-978D-3AFF251FC13F}" type="slidenum">
              <a:rPr lang="nl-NL" smtClean="0"/>
              <a:pPr/>
              <a:t>6</a:t>
            </a:fld>
            <a:endParaRPr lang="nl-NL" smtClean="0"/>
          </a:p>
        </p:txBody>
      </p:sp>
      <p:sp>
        <p:nvSpPr>
          <p:cNvPr id="29702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</p:spPr>
      </p:sp>
      <p:sp>
        <p:nvSpPr>
          <p:cNvPr id="29703" name="Rectangle 3"/>
          <p:cNvSpPr>
            <a:spLocks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</p:spPr>
        <p:txBody>
          <a:bodyPr wrap="none" anchor="ctr"/>
          <a:lstStyle/>
          <a:p>
            <a:endParaRPr lang="nl-NL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nl-NL" smtClean="0"/>
              <a:t>Informatiemodel RSGB</a:t>
            </a:r>
          </a:p>
        </p:txBody>
      </p:sp>
      <p:sp>
        <p:nvSpPr>
          <p:cNvPr id="30723" name="Rectangle 4"/>
          <p:cNvSpPr>
            <a:spLocks noGrp="1" noChangeArrowheads="1"/>
          </p:cNvSpPr>
          <p:nvPr>
            <p:ph type="dt" sz="quarter"/>
          </p:nvPr>
        </p:nvSpPr>
        <p:spPr>
          <a:noFill/>
        </p:spPr>
        <p:txBody>
          <a:bodyPr/>
          <a:lstStyle/>
          <a:p>
            <a:r>
              <a:rPr lang="nl-NL" smtClean="0"/>
              <a:t>2 juni 2010</a:t>
            </a:r>
          </a:p>
        </p:txBody>
      </p:sp>
      <p:sp>
        <p:nvSpPr>
          <p:cNvPr id="30724" name="Rectangle 5"/>
          <p:cNvSpPr>
            <a:spLocks noGrp="1" noChangeArrowheads="1"/>
          </p:cNvSpPr>
          <p:nvPr>
            <p:ph type="ftr" sz="quarter"/>
          </p:nvPr>
        </p:nvSpPr>
        <p:spPr>
          <a:noFill/>
        </p:spPr>
        <p:txBody>
          <a:bodyPr/>
          <a:lstStyle/>
          <a:p>
            <a:r>
              <a:rPr lang="nl-NL" smtClean="0"/>
              <a:t>Workshop standaardisatie in stelsel</a:t>
            </a:r>
          </a:p>
        </p:txBody>
      </p:sp>
      <p:sp>
        <p:nvSpPr>
          <p:cNvPr id="30725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90E9358E-ABD5-4E11-AB1F-DED9D5A2B34B}" type="slidenum">
              <a:rPr lang="nl-NL" smtClean="0"/>
              <a:pPr/>
              <a:t>7</a:t>
            </a:fld>
            <a:endParaRPr lang="nl-NL" smtClean="0"/>
          </a:p>
        </p:txBody>
      </p:sp>
      <p:sp>
        <p:nvSpPr>
          <p:cNvPr id="30726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</p:spPr>
      </p:sp>
      <p:sp>
        <p:nvSpPr>
          <p:cNvPr id="30727" name="Rectangle 3"/>
          <p:cNvSpPr>
            <a:spLocks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</p:spPr>
        <p:txBody>
          <a:bodyPr wrap="none" anchor="ctr"/>
          <a:lstStyle/>
          <a:p>
            <a:endParaRPr lang="nl-NL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nl-NL" smtClean="0"/>
              <a:t>Informatiemodel RSGB</a:t>
            </a:r>
          </a:p>
        </p:txBody>
      </p:sp>
      <p:sp>
        <p:nvSpPr>
          <p:cNvPr id="31747" name="Rectangle 4"/>
          <p:cNvSpPr>
            <a:spLocks noGrp="1" noChangeArrowheads="1"/>
          </p:cNvSpPr>
          <p:nvPr>
            <p:ph type="dt" sz="quarter"/>
          </p:nvPr>
        </p:nvSpPr>
        <p:spPr>
          <a:noFill/>
        </p:spPr>
        <p:txBody>
          <a:bodyPr/>
          <a:lstStyle/>
          <a:p>
            <a:r>
              <a:rPr lang="nl-NL" smtClean="0"/>
              <a:t>2 juni 2010</a:t>
            </a:r>
          </a:p>
        </p:txBody>
      </p:sp>
      <p:sp>
        <p:nvSpPr>
          <p:cNvPr id="31748" name="Rectangle 5"/>
          <p:cNvSpPr>
            <a:spLocks noGrp="1" noChangeArrowheads="1"/>
          </p:cNvSpPr>
          <p:nvPr>
            <p:ph type="ftr" sz="quarter"/>
          </p:nvPr>
        </p:nvSpPr>
        <p:spPr>
          <a:noFill/>
        </p:spPr>
        <p:txBody>
          <a:bodyPr/>
          <a:lstStyle/>
          <a:p>
            <a:r>
              <a:rPr lang="nl-NL" smtClean="0"/>
              <a:t>Workshop standaardisatie in stelsel</a:t>
            </a:r>
          </a:p>
        </p:txBody>
      </p:sp>
      <p:sp>
        <p:nvSpPr>
          <p:cNvPr id="31749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27489279-693F-4854-BEDB-C554047A45ED}" type="slidenum">
              <a:rPr lang="nl-NL" smtClean="0"/>
              <a:pPr/>
              <a:t>8</a:t>
            </a:fld>
            <a:endParaRPr lang="nl-NL" smtClean="0"/>
          </a:p>
        </p:txBody>
      </p:sp>
      <p:sp>
        <p:nvSpPr>
          <p:cNvPr id="31750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</p:spPr>
      </p:sp>
      <p:sp>
        <p:nvSpPr>
          <p:cNvPr id="31751" name="Rectangle 3"/>
          <p:cNvSpPr>
            <a:spLocks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</p:spPr>
        <p:txBody>
          <a:bodyPr wrap="none" anchor="ctr"/>
          <a:lstStyle/>
          <a:p>
            <a:endParaRPr lang="nl-N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EFD225-1E72-402D-AF1F-61500B52DE3B}" type="slidenum">
              <a:rPr lang="nl-NL"/>
              <a:pPr>
                <a:defRPr/>
              </a:pPr>
              <a:t>‹nr.›</a:t>
            </a:fld>
            <a:fld id="{FCDE6D28-B096-425E-B58A-9E95656B27FD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261241-B795-4968-BC81-7BB2C59C6902}" type="slidenum">
              <a:rPr lang="nl-NL"/>
              <a:pPr>
                <a:defRPr/>
              </a:pPr>
              <a:t>‹nr.›</a:t>
            </a:fld>
            <a:fld id="{8933935F-975C-485B-ACBD-B4A8120C828B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910388" y="1604963"/>
            <a:ext cx="2151062" cy="452437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6300788" cy="452437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A45FED-94B5-4351-814F-880054302B99}" type="slidenum">
              <a:rPr lang="nl-NL"/>
              <a:pPr>
                <a:defRPr/>
              </a:pPr>
              <a:t>‹nr.›</a:t>
            </a:fld>
            <a:fld id="{F8317B70-2BC8-4BF1-9501-14DACA3A4943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DC91B8-3178-4AD7-8112-B074210478A2}" type="slidenum">
              <a:rPr lang="nl-NL"/>
              <a:pPr>
                <a:defRPr/>
              </a:pPr>
              <a:t>‹nr.›</a:t>
            </a:fld>
            <a:fld id="{5F7B892D-75D6-4BCF-953F-C2A5D718391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199132-6168-42DE-B92D-15AD85CE2196}" type="slidenum">
              <a:rPr lang="nl-NL"/>
              <a:pPr>
                <a:defRPr/>
              </a:pPr>
              <a:t>‹nr.›</a:t>
            </a:fld>
            <a:fld id="{758B2DAF-0111-4759-8D09-D694893C856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BB16F9-6EDA-4EE4-8D5B-4CC1D319FE0A}" type="slidenum">
              <a:rPr lang="nl-NL"/>
              <a:pPr>
                <a:defRPr/>
              </a:pPr>
              <a:t>‹nr.›</a:t>
            </a:fld>
            <a:fld id="{965322AC-E346-479D-B36C-1FB071152CE1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684213" y="1500188"/>
            <a:ext cx="41529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989513" y="1500188"/>
            <a:ext cx="41529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F94B45-4583-4002-8348-76FB4B889272}" type="slidenum">
              <a:rPr lang="nl-NL"/>
              <a:pPr>
                <a:defRPr/>
              </a:pPr>
              <a:t>‹nr.›</a:t>
            </a:fld>
            <a:fld id="{AE3B1CE6-C586-4773-821C-EC25184BE375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68B485-CAE0-4941-9DB3-5C1CD037EC2D}" type="slidenum">
              <a:rPr lang="nl-NL"/>
              <a:pPr>
                <a:defRPr/>
              </a:pPr>
              <a:t>‹nr.›</a:t>
            </a:fld>
            <a:fld id="{FD205D5E-28F5-463E-A423-892C3E080087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B49D5D-95A3-4F9B-B061-33223CF19A41}" type="slidenum">
              <a:rPr lang="nl-NL"/>
              <a:pPr>
                <a:defRPr/>
              </a:pPr>
              <a:t>‹nr.›</a:t>
            </a:fld>
            <a:fld id="{E2069387-62A3-4C0F-895B-BE1E20653DCA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E8F100-C733-4ED0-9520-3360F4039482}" type="slidenum">
              <a:rPr lang="nl-NL"/>
              <a:pPr>
                <a:defRPr/>
              </a:pPr>
              <a:t>‹nr.›</a:t>
            </a:fld>
            <a:fld id="{6644BCD9-C569-4166-8628-1CE668FEA5B2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7503D2-5D69-4344-929D-B29884E7F45F}" type="slidenum">
              <a:rPr lang="nl-NL"/>
              <a:pPr>
                <a:defRPr/>
              </a:pPr>
              <a:t>‹nr.›</a:t>
            </a:fld>
            <a:fld id="{47DD4C17-FB7F-4939-92AE-73D16825AAF1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B32551-0189-45F3-A4A5-2383691749D2}" type="slidenum">
              <a:rPr lang="nl-NL"/>
              <a:pPr>
                <a:defRPr/>
              </a:pPr>
              <a:t>‹nr.›</a:t>
            </a:fld>
            <a:fld id="{D03E1DD4-6951-4633-B5B3-51680C0EC45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D84651-7840-4FBA-8BD8-D947DAFDF423}" type="slidenum">
              <a:rPr lang="nl-NL"/>
              <a:pPr>
                <a:defRPr/>
              </a:pPr>
              <a:t>‹nr.›</a:t>
            </a:fld>
            <a:fld id="{7CDA22BD-9E77-4403-A426-F654E904C14E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C347ED-9277-4D71-8F25-63866A5343FD}" type="slidenum">
              <a:rPr lang="nl-NL"/>
              <a:pPr>
                <a:defRPr/>
              </a:pPr>
              <a:t>‹nr.›</a:t>
            </a:fld>
            <a:fld id="{CD7C8462-8D76-40EE-A75D-BDBCF50DA65A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972300" y="273050"/>
            <a:ext cx="2170113" cy="5751513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3050"/>
            <a:ext cx="6362700" cy="5751513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364424-F63D-4D12-B7E5-EF2FE6C47A10}" type="slidenum">
              <a:rPr lang="nl-NL"/>
              <a:pPr>
                <a:defRPr/>
              </a:pPr>
              <a:t>‹nr.›</a:t>
            </a:fld>
            <a:fld id="{0B7398D6-7DF0-4E70-8FFB-C39AF3094EE4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75900D-5985-4D4F-87EE-0097F338D7C8}" type="slidenum">
              <a:rPr lang="nl-NL"/>
              <a:pPr>
                <a:defRPr/>
              </a:pPr>
              <a:t>‹nr.›</a:t>
            </a:fld>
            <a:fld id="{88B802FD-0C3B-43B2-8812-BF31B1FAAC04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6613" y="1604963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663174-0126-4F5A-BAA6-4D0CD1DEA2CC}" type="slidenum">
              <a:rPr lang="nl-NL"/>
              <a:pPr>
                <a:defRPr/>
              </a:pPr>
              <a:t>‹nr.›</a:t>
            </a:fld>
            <a:fld id="{0A2341D5-A4D8-4268-8437-606DA7D1E191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524F04-5408-4E4D-B56F-1DDC844E58B2}" type="slidenum">
              <a:rPr lang="nl-NL"/>
              <a:pPr>
                <a:defRPr/>
              </a:pPr>
              <a:t>‹nr.›</a:t>
            </a:fld>
            <a:fld id="{75D31BC9-FC8B-45C1-B3FF-5BF9ACD71A65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ECC6C6-712C-4EF7-A671-C6FDC36AFB8D}" type="slidenum">
              <a:rPr lang="nl-NL"/>
              <a:pPr>
                <a:defRPr/>
              </a:pPr>
              <a:t>‹nr.›</a:t>
            </a:fld>
            <a:fld id="{43538BC6-881B-4B43-88D6-95E557399691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8FB273-8507-426A-B360-577A68333D95}" type="slidenum">
              <a:rPr lang="nl-NL"/>
              <a:pPr>
                <a:defRPr/>
              </a:pPr>
              <a:t>‹nr.›</a:t>
            </a:fld>
            <a:fld id="{EB24BB77-7539-4458-894E-70CA94D5E347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6E00B5-7044-40F0-9579-329DFA087C2F}" type="slidenum">
              <a:rPr lang="nl-NL"/>
              <a:pPr>
                <a:defRPr/>
              </a:pPr>
              <a:t>‹nr.›</a:t>
            </a:fld>
            <a:fld id="{68DF1E1E-5B00-4604-ACBF-011A636D8FAB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0FFD99-C1D7-41C5-B7E7-870289DD7380}" type="slidenum">
              <a:rPr lang="nl-NL"/>
              <a:pPr>
                <a:defRPr/>
              </a:pPr>
              <a:t>‹nr.›</a:t>
            </a:fld>
            <a:fld id="{9BA2DF1D-6BD1-491B-A48B-43D9C488538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3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</p:pic>
      <p:pic>
        <p:nvPicPr>
          <p:cNvPr id="1027" name="Picture 2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</p:pic>
      <p:sp>
        <p:nvSpPr>
          <p:cNvPr id="1028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852738" y="3105150"/>
            <a:ext cx="6208712" cy="2235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0000" tIns="45000" rIns="90000" bIns="450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Klik om de opmaak van de titeltekst te bewerkenClick to edit Master title style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20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2000"/>
              </a:lnSpc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D9C0D44A-76F7-42DC-9B8A-8A66FEEBB8F7}" type="slidenum">
              <a:rPr lang="nl-NL"/>
              <a:pPr>
                <a:defRPr/>
              </a:pPr>
              <a:t>‹nr.›</a:t>
            </a:fld>
            <a:fld id="{C1690068-A7F2-45C2-9354-DABD2265D3B2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  <p:sp>
        <p:nvSpPr>
          <p:cNvPr id="2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8013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Klik om de opmaak van de overzichtstekst te bewerken</a:t>
            </a:r>
          </a:p>
          <a:p>
            <a:pPr lvl="1"/>
            <a:r>
              <a:rPr lang="en-GB" smtClean="0"/>
              <a:t>Tweede overzichtsniveau</a:t>
            </a:r>
          </a:p>
          <a:p>
            <a:pPr lvl="2"/>
            <a:r>
              <a:rPr lang="en-GB" smtClean="0"/>
              <a:t>Derde overzichtsniveau</a:t>
            </a:r>
          </a:p>
          <a:p>
            <a:pPr lvl="3"/>
            <a:r>
              <a:rPr lang="en-GB" smtClean="0"/>
              <a:t>Vierde overzichtsniveau</a:t>
            </a:r>
          </a:p>
          <a:p>
            <a:pPr lvl="4"/>
            <a:r>
              <a:rPr lang="en-GB" smtClean="0"/>
              <a:t>Vijfde overzichtsniveau</a:t>
            </a:r>
          </a:p>
          <a:p>
            <a:pPr lvl="4"/>
            <a:r>
              <a:rPr lang="en-GB" smtClean="0"/>
              <a:t>Zesde overzichtsniveau</a:t>
            </a:r>
          </a:p>
          <a:p>
            <a:pPr lvl="4"/>
            <a:r>
              <a:rPr lang="en-GB" smtClean="0"/>
              <a:t>Zevende overzichtsniveau</a:t>
            </a:r>
          </a:p>
          <a:p>
            <a:pPr lvl="4"/>
            <a:r>
              <a:rPr lang="en-GB" smtClean="0"/>
              <a:t>Achtste overzichtsniveau</a:t>
            </a:r>
          </a:p>
          <a:p>
            <a:pPr lvl="4"/>
            <a:r>
              <a:rPr lang="en-GB" smtClean="0"/>
              <a:t>Negende overzichtsniveau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 spd="med">
    <p:wipe dir="d"/>
  </p:transition>
  <p:txStyles>
    <p:titleStyle>
      <a:lvl1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2pPr>
      <a:lvl3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3pPr>
      <a:lvl4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4pPr>
      <a:lvl5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9pPr>
    </p:titleStyle>
    <p:bodyStyle>
      <a:lvl1pPr marL="342900" indent="-342900" algn="l" defTabSz="449263" rtl="0" eaLnBrk="0" fontAlgn="base" hangingPunct="0">
        <a:lnSpc>
          <a:spcPct val="101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2300" b="1">
          <a:solidFill>
            <a:srgbClr val="ED0C8B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101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300">
          <a:solidFill>
            <a:srgbClr val="000000"/>
          </a:solidFill>
          <a:latin typeface="+mn-lt"/>
        </a:defRPr>
      </a:lvl2pPr>
      <a:lvl3pPr marL="1143000" indent="-228600" algn="l" defTabSz="449263" rtl="0" eaLnBrk="0" fontAlgn="base" hangingPunct="0">
        <a:lnSpc>
          <a:spcPct val="101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300">
          <a:solidFill>
            <a:srgbClr val="000000"/>
          </a:solidFill>
          <a:latin typeface="+mn-lt"/>
        </a:defRPr>
      </a:lvl3pPr>
      <a:lvl4pPr marL="1600200" indent="-228600" algn="l" defTabSz="449263" rtl="0" eaLnBrk="0" fontAlgn="base" hangingPunct="0">
        <a:lnSpc>
          <a:spcPct val="101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300">
          <a:solidFill>
            <a:srgbClr val="000000"/>
          </a:solidFill>
          <a:latin typeface="+mn-lt"/>
        </a:defRPr>
      </a:lvl4pPr>
      <a:lvl5pPr marL="2057400" indent="-228600" algn="l" defTabSz="449263" rtl="0" eaLnBrk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5pPr>
      <a:lvl6pPr marL="2514600" indent="-228600" algn="l" defTabSz="449263" rtl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6pPr>
      <a:lvl7pPr marL="2971800" indent="-228600" algn="l" defTabSz="449263" rtl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7pPr>
      <a:lvl8pPr marL="3429000" indent="-228600" algn="l" defTabSz="449263" rtl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8pPr>
      <a:lvl9pPr marL="3886200" indent="-228600" algn="l" defTabSz="449263" rtl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</p:pic>
      <p:sp>
        <p:nvSpPr>
          <p:cNvPr id="2051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500188"/>
            <a:ext cx="8458200" cy="4524375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Klik om de opmaak van de overzichtstekst te bewerken</a:t>
            </a:r>
          </a:p>
          <a:p>
            <a:pPr lvl="1"/>
            <a:r>
              <a:rPr lang="en-GB" smtClean="0"/>
              <a:t>Tweede overzichtsniveau</a:t>
            </a:r>
          </a:p>
          <a:p>
            <a:pPr lvl="2"/>
            <a:r>
              <a:rPr lang="en-GB" smtClean="0"/>
              <a:t>Derde overzichtsniveau</a:t>
            </a:r>
          </a:p>
          <a:p>
            <a:pPr lvl="3"/>
            <a:r>
              <a:rPr lang="en-GB" smtClean="0"/>
              <a:t>Vierde overzichtsniveau</a:t>
            </a:r>
          </a:p>
          <a:p>
            <a:pPr lvl="4"/>
            <a:r>
              <a:rPr lang="en-GB" smtClean="0"/>
              <a:t>Vijfde overzichtsniveau</a:t>
            </a:r>
          </a:p>
          <a:p>
            <a:pPr lvl="4"/>
            <a:r>
              <a:rPr lang="en-GB" smtClean="0"/>
              <a:t>Zesde overzichtsniveau</a:t>
            </a:r>
          </a:p>
          <a:p>
            <a:pPr lvl="4"/>
            <a:r>
              <a:rPr lang="en-GB" smtClean="0"/>
              <a:t>Zevende overzichtsniveau</a:t>
            </a:r>
          </a:p>
          <a:p>
            <a:pPr lvl="4"/>
            <a:r>
              <a:rPr lang="en-GB" smtClean="0"/>
              <a:t>Achtste overzichtsniveau</a:t>
            </a:r>
          </a:p>
          <a:p>
            <a:pPr lvl="0"/>
            <a:r>
              <a:rPr lang="en-GB" smtClean="0"/>
              <a:t>Negende overzichtsniveauClick to edit Master text styles</a:t>
            </a:r>
          </a:p>
          <a:p>
            <a:pPr lvl="0"/>
            <a:r>
              <a:rPr lang="en-GB" smtClean="0"/>
              <a:t>Second level</a:t>
            </a:r>
          </a:p>
          <a:p>
            <a:pPr lvl="0"/>
            <a:r>
              <a:rPr lang="en-GB" smtClean="0"/>
              <a:t>Third level</a:t>
            </a:r>
          </a:p>
          <a:p>
            <a:pPr lvl="0"/>
            <a:r>
              <a:rPr lang="en-GB" smtClean="0"/>
              <a:t>Fourth level</a:t>
            </a:r>
          </a:p>
          <a:p>
            <a:pPr lvl="0"/>
            <a:r>
              <a:rPr lang="en-GB" smtClean="0"/>
              <a:t>Fifth level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20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2000"/>
              </a:lnSpc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DE8F307A-651E-4DC8-BAED-28713A4359F1}" type="slidenum">
              <a:rPr lang="nl-NL"/>
              <a:pPr>
                <a:defRPr/>
              </a:pPr>
              <a:t>‹nr.›</a:t>
            </a:fld>
            <a:fld id="{2D24AF1D-A4C3-4B90-A90A-1801214072C4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  <p:sp>
        <p:nvSpPr>
          <p:cNvPr id="2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3050"/>
            <a:ext cx="8228013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Klik om de opmaak van de titeltekst te bewerken</a:t>
            </a:r>
          </a:p>
        </p:txBody>
      </p:sp>
      <p:pic>
        <p:nvPicPr>
          <p:cNvPr id="2054" name="Picture 8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84213" y="333375"/>
            <a:ext cx="809625" cy="9366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wipe dir="d"/>
  </p:transition>
  <p:txStyles>
    <p:titleStyle>
      <a:lvl1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2pPr>
      <a:lvl3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3pPr>
      <a:lvl4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4pPr>
      <a:lvl5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9pPr>
    </p:titleStyle>
    <p:bodyStyle>
      <a:lvl1pPr marL="342900" indent="-342900" algn="l" defTabSz="449263" rtl="0" eaLnBrk="0" fontAlgn="base" hangingPunct="0">
        <a:lnSpc>
          <a:spcPct val="101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2300" b="1">
          <a:solidFill>
            <a:srgbClr val="ED0C8B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101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300">
          <a:solidFill>
            <a:srgbClr val="000000"/>
          </a:solidFill>
          <a:latin typeface="+mn-lt"/>
        </a:defRPr>
      </a:lvl2pPr>
      <a:lvl3pPr marL="1143000" indent="-228600" algn="l" defTabSz="449263" rtl="0" eaLnBrk="0" fontAlgn="base" hangingPunct="0">
        <a:lnSpc>
          <a:spcPct val="101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300">
          <a:solidFill>
            <a:srgbClr val="000000"/>
          </a:solidFill>
          <a:latin typeface="+mn-lt"/>
        </a:defRPr>
      </a:lvl3pPr>
      <a:lvl4pPr marL="1600200" indent="-228600" algn="l" defTabSz="449263" rtl="0" eaLnBrk="0" fontAlgn="base" hangingPunct="0">
        <a:lnSpc>
          <a:spcPct val="101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300">
          <a:solidFill>
            <a:srgbClr val="000000"/>
          </a:solidFill>
          <a:latin typeface="+mn-lt"/>
        </a:defRPr>
      </a:lvl4pPr>
      <a:lvl5pPr marL="2057400" indent="-228600" algn="l" defTabSz="449263" rtl="0" eaLnBrk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5pPr>
      <a:lvl6pPr marL="2514600" indent="-228600" algn="l" defTabSz="449263" rtl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6pPr>
      <a:lvl7pPr marL="2971800" indent="-228600" algn="l" defTabSz="449263" rtl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7pPr>
      <a:lvl8pPr marL="3429000" indent="-228600" algn="l" defTabSz="449263" rtl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8pPr>
      <a:lvl9pPr marL="3886200" indent="-228600" algn="l" defTabSz="449263" rtl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1"/>
          <p:cNvSpPr txBox="1">
            <a:spLocks noChangeArrowheads="1"/>
          </p:cNvSpPr>
          <p:nvPr/>
        </p:nvSpPr>
        <p:spPr bwMode="auto">
          <a:xfrm>
            <a:off x="2852738" y="3105150"/>
            <a:ext cx="6210300" cy="2236788"/>
          </a:xfrm>
          <a:prstGeom prst="rect">
            <a:avLst/>
          </a:prstGeom>
          <a:solidFill>
            <a:srgbClr val="ED0C8B">
              <a:alpha val="39999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0000" tIns="45000" rIns="90000" bIns="45000" anchor="ctr"/>
          <a:lstStyle/>
          <a:p>
            <a:pPr algn="ctr" hangingPunct="1">
              <a:lnSpc>
                <a:spcPct val="101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r>
              <a:rPr lang="nl-NL" sz="4400" dirty="0" smtClean="0">
                <a:solidFill>
                  <a:srgbClr val="000000"/>
                </a:solidFill>
                <a:latin typeface="Verdana" pitchFamily="34" charset="0"/>
              </a:rPr>
              <a:t>Voorbeelden</a:t>
            </a:r>
            <a:endParaRPr lang="nl-NL" sz="4400" dirty="0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3075" name="Text Box 2"/>
          <p:cNvSpPr txBox="1">
            <a:spLocks noChangeArrowheads="1"/>
          </p:cNvSpPr>
          <p:nvPr/>
        </p:nvSpPr>
        <p:spPr bwMode="auto">
          <a:xfrm>
            <a:off x="227013" y="5886450"/>
            <a:ext cx="5416550" cy="56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5000" rIns="90000" bIns="45000"/>
          <a:lstStyle/>
          <a:p>
            <a:pPr hangingPunct="1">
              <a:lnSpc>
                <a:spcPct val="102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nl-NL" b="1">
                <a:solidFill>
                  <a:srgbClr val="000000"/>
                </a:solidFill>
                <a:latin typeface="Calibri" pitchFamily="34" charset="0"/>
              </a:rPr>
              <a:t>Expertgroep informatiemodellen 9 september2010</a:t>
            </a:r>
          </a:p>
          <a:p>
            <a:pPr hangingPunct="1">
              <a:lnSpc>
                <a:spcPct val="102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nl-NL" b="1">
                <a:solidFill>
                  <a:srgbClr val="000000"/>
                </a:solidFill>
                <a:latin typeface="Calibri" pitchFamily="34" charset="0"/>
              </a:rPr>
              <a:t>Ellen Debats</a:t>
            </a: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el 7"/>
          <p:cNvGraphicFramePr>
            <a:graphicFrameLocks noGrp="1"/>
          </p:cNvGraphicFramePr>
          <p:nvPr/>
        </p:nvGraphicFramePr>
        <p:xfrm>
          <a:off x="214313" y="1238250"/>
          <a:ext cx="4429156" cy="5619269"/>
        </p:xfrm>
        <a:graphic>
          <a:graphicData uri="http://schemas.openxmlformats.org/drawingml/2006/table">
            <a:tbl>
              <a:tblPr/>
              <a:tblGrid>
                <a:gridCol w="1351401"/>
                <a:gridCol w="3077755"/>
              </a:tblGrid>
              <a:tr h="502766">
                <a:tc gridSpan="2">
                  <a:txBody>
                    <a:bodyPr/>
                    <a:lstStyle/>
                    <a:p>
                      <a:pPr algn="l" rtl="0"/>
                      <a:r>
                        <a:rPr lang="nl-NL" sz="1100" b="1" dirty="0" smtClean="0"/>
                        <a:t>Objecttype NATUURLIJK</a:t>
                      </a:r>
                      <a:r>
                        <a:rPr lang="nl-NL" sz="1100" b="1" baseline="0" dirty="0" smtClean="0"/>
                        <a:t> PERSOON</a:t>
                      </a:r>
                      <a:endParaRPr lang="nl-NL" sz="1100" b="1" dirty="0" smtClean="0"/>
                    </a:p>
                    <a:p>
                      <a:pPr algn="l" rtl="0"/>
                      <a:r>
                        <a:rPr lang="nl-NL" sz="1100" b="1" dirty="0" err="1" smtClean="0"/>
                        <a:t>Groepattribuutsoort</a:t>
                      </a:r>
                      <a:r>
                        <a:rPr lang="nl-NL" sz="1100" b="1" baseline="0" dirty="0" smtClean="0"/>
                        <a:t> Persoonsgegevens</a:t>
                      </a:r>
                      <a:endParaRPr lang="nl-NL" sz="1100" b="1" dirty="0"/>
                    </a:p>
                  </a:txBody>
                  <a:tcPr marL="44984" marR="44984" marT="44984" marB="44984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0"/>
                      <a:endParaRPr lang="nl-NL" sz="1000" dirty="0"/>
                    </a:p>
                  </a:txBody>
                  <a:tcPr marL="44984" marR="44984" marT="44984" marB="44984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2766">
                <a:tc>
                  <a:txBody>
                    <a:bodyPr/>
                    <a:lstStyle/>
                    <a:p>
                      <a:pPr algn="l" rtl="0"/>
                      <a:r>
                        <a:rPr lang="nl-NL" sz="1000" b="1" dirty="0"/>
                        <a:t>Naam attribuutsoort</a:t>
                      </a:r>
                      <a:endParaRPr lang="nl-NL" sz="1000" dirty="0"/>
                    </a:p>
                  </a:txBody>
                  <a:tcPr marL="44984" marR="44984" marT="44984" marB="44984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nl-NL" sz="1000" dirty="0"/>
                        <a:t>Persoonsgegevens</a:t>
                      </a:r>
                    </a:p>
                  </a:txBody>
                  <a:tcPr marL="44984" marR="44984" marT="44984" marB="44984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2766">
                <a:tc>
                  <a:txBody>
                    <a:bodyPr/>
                    <a:lstStyle/>
                    <a:p>
                      <a:pPr algn="l" rtl="0"/>
                      <a:r>
                        <a:rPr lang="nl-NL" sz="1000" b="1"/>
                        <a:t>Herkomst attribuutsoort</a:t>
                      </a:r>
                      <a:endParaRPr lang="nl-NL" sz="1000"/>
                    </a:p>
                  </a:txBody>
                  <a:tcPr marL="44984" marR="44984" marT="44984" marB="44984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nl-NL" sz="1000" dirty="0"/>
                        <a:t>GBA</a:t>
                      </a:r>
                    </a:p>
                  </a:txBody>
                  <a:tcPr marL="44984" marR="44984" marT="44984" marB="44984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2766">
                <a:tc>
                  <a:txBody>
                    <a:bodyPr/>
                    <a:lstStyle/>
                    <a:p>
                      <a:pPr algn="l" rtl="0"/>
                      <a:r>
                        <a:rPr lang="nl-NL" sz="1000" b="1"/>
                        <a:t>Code attribuutsoort </a:t>
                      </a:r>
                      <a:endParaRPr lang="nl-NL" sz="1000"/>
                    </a:p>
                  </a:txBody>
                  <a:tcPr marL="44984" marR="44984" marT="44984" marB="44984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nl-NL" sz="1000"/>
                        <a:t>01</a:t>
                      </a:r>
                    </a:p>
                  </a:txBody>
                  <a:tcPr marL="44984" marR="44984" marT="44984" marB="44984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2766">
                <a:tc>
                  <a:txBody>
                    <a:bodyPr/>
                    <a:lstStyle/>
                    <a:p>
                      <a:pPr algn="l" rtl="0"/>
                      <a:r>
                        <a:rPr lang="nl-NL" sz="1000" b="1"/>
                        <a:t>Definitie attribuutsoort</a:t>
                      </a:r>
                      <a:endParaRPr lang="nl-NL" sz="1000"/>
                    </a:p>
                  </a:txBody>
                  <a:tcPr marL="44984" marR="44984" marT="44984" marB="44984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nl-NL" sz="1000"/>
                        <a:t>Gegevens over de NATUURLIJK PERSOON</a:t>
                      </a:r>
                    </a:p>
                  </a:txBody>
                  <a:tcPr marL="44984" marR="44984" marT="44984" marB="44984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2766">
                <a:tc>
                  <a:txBody>
                    <a:bodyPr/>
                    <a:lstStyle/>
                    <a:p>
                      <a:pPr algn="l" rtl="0"/>
                      <a:r>
                        <a:rPr lang="nl-NL" sz="1000" b="1"/>
                        <a:t>Herkomst definitie attribuutsoort</a:t>
                      </a:r>
                      <a:endParaRPr lang="nl-NL" sz="1000"/>
                    </a:p>
                  </a:txBody>
                  <a:tcPr marL="44984" marR="44984" marT="44984" marB="44984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nl-NL" sz="1000"/>
                        <a:t>KING op basis van GBA</a:t>
                      </a:r>
                    </a:p>
                  </a:txBody>
                  <a:tcPr marL="44984" marR="44984" marT="44984" marB="44984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2766">
                <a:tc>
                  <a:txBody>
                    <a:bodyPr/>
                    <a:lstStyle/>
                    <a:p>
                      <a:pPr algn="l" rtl="0"/>
                      <a:r>
                        <a:rPr lang="nl-NL" sz="1000" b="1"/>
                        <a:t>Datum opname attribuutsoort</a:t>
                      </a:r>
                      <a:endParaRPr lang="nl-NL" sz="1000"/>
                    </a:p>
                  </a:txBody>
                  <a:tcPr marL="44984" marR="44984" marT="44984" marB="44984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nl-NL" sz="1000"/>
                        <a:t>9 april 2007</a:t>
                      </a:r>
                    </a:p>
                  </a:txBody>
                  <a:tcPr marL="44984" marR="44984" marT="44984" marB="44984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5505">
                <a:tc>
                  <a:txBody>
                    <a:bodyPr/>
                    <a:lstStyle/>
                    <a:p>
                      <a:pPr algn="l" rtl="0"/>
                      <a:r>
                        <a:rPr lang="nl-NL" sz="1000" b="1"/>
                        <a:t>Toelichting attribuutsoort</a:t>
                      </a:r>
                      <a:endParaRPr lang="nl-NL" sz="1000"/>
                    </a:p>
                  </a:txBody>
                  <a:tcPr marL="44984" marR="44984" marT="44984" marB="44984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nl-NL" sz="1000" dirty="0"/>
                        <a:t>Het betreft een </a:t>
                      </a:r>
                      <a:r>
                        <a:rPr lang="nl-NL" sz="1000" dirty="0" err="1"/>
                        <a:t>groepattribuutsoort</a:t>
                      </a:r>
                      <a:r>
                        <a:rPr lang="nl-NL" sz="1000" dirty="0"/>
                        <a:t> dat bestaat uit de volgende (groep)attribuutsoorten:</a:t>
                      </a:r>
                    </a:p>
                    <a:p>
                      <a:pPr rtl="0"/>
                      <a:r>
                        <a:rPr lang="nl-NL" sz="1000" dirty="0"/>
                        <a:t>01.02 Naam</a:t>
                      </a:r>
                    </a:p>
                    <a:p>
                      <a:pPr rtl="0"/>
                      <a:r>
                        <a:rPr lang="nl-NL" sz="1000" dirty="0"/>
                        <a:t>01.04.10 Geslachtsaanduiding</a:t>
                      </a:r>
                    </a:p>
                    <a:p>
                      <a:pPr rtl="0"/>
                      <a:r>
                        <a:rPr lang="nl-NL" sz="1000" dirty="0"/>
                        <a:t>01.61.10 Aanduiding naamgebruik</a:t>
                      </a:r>
                    </a:p>
                    <a:p>
                      <a:pPr rtl="0"/>
                      <a:r>
                        <a:rPr lang="nl-NL" sz="1000" dirty="0"/>
                        <a:t>01.03 Geboorte</a:t>
                      </a:r>
                    </a:p>
                    <a:p>
                      <a:pPr rtl="0"/>
                      <a:r>
                        <a:rPr lang="nl-NL" sz="1000" dirty="0"/>
                        <a:t>01.01 Ingeschreven persoon . Identificatienummers..</a:t>
                      </a:r>
                    </a:p>
                    <a:p>
                      <a:pPr rtl="0"/>
                      <a:r>
                        <a:rPr lang="nl-NL" sz="1000" dirty="0"/>
                        <a:t>Het is ontleend aan categorie 01 in de GBA. Zie verder de toelichting in de GBA.</a:t>
                      </a:r>
                    </a:p>
                  </a:txBody>
                  <a:tcPr marL="44984" marR="44984" marT="44984" marB="44984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Tabel 8"/>
          <p:cNvGraphicFramePr>
            <a:graphicFrameLocks noGrp="1"/>
          </p:cNvGraphicFramePr>
          <p:nvPr/>
        </p:nvGraphicFramePr>
        <p:xfrm>
          <a:off x="4786313" y="1285875"/>
          <a:ext cx="4357718" cy="4072544"/>
        </p:xfrm>
        <a:graphic>
          <a:graphicData uri="http://schemas.openxmlformats.org/drawingml/2006/table">
            <a:tbl>
              <a:tblPr/>
              <a:tblGrid>
                <a:gridCol w="1139639"/>
                <a:gridCol w="3218079"/>
              </a:tblGrid>
              <a:tr h="213163">
                <a:tc>
                  <a:txBody>
                    <a:bodyPr/>
                    <a:lstStyle/>
                    <a:p>
                      <a:pPr algn="l" rtl="0"/>
                      <a:r>
                        <a:rPr lang="nl-NL" sz="1000" b="1" dirty="0"/>
                        <a:t>Indicatie materiële historie</a:t>
                      </a:r>
                      <a:endParaRPr lang="nl-NL" sz="1000" dirty="0"/>
                    </a:p>
                  </a:txBody>
                  <a:tcPr marL="44984" marR="44984" marT="44984" marB="44984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nl-NL" sz="1000" dirty="0"/>
                        <a:t>Ja indien het een INGESCHREVEN PERSOON betreft, anders: Nee</a:t>
                      </a:r>
                    </a:p>
                  </a:txBody>
                  <a:tcPr marL="44984" marR="44984" marT="44984" marB="44984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163">
                <a:tc>
                  <a:txBody>
                    <a:bodyPr/>
                    <a:lstStyle/>
                    <a:p>
                      <a:pPr algn="l" rtl="0"/>
                      <a:r>
                        <a:rPr lang="nl-NL" sz="1000" b="1"/>
                        <a:t>Indicatie formele historie</a:t>
                      </a:r>
                      <a:endParaRPr lang="nl-NL" sz="1000"/>
                    </a:p>
                  </a:txBody>
                  <a:tcPr marL="44984" marR="44984" marT="44984" marB="44984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nl-NL" sz="1000"/>
                        <a:t>Ja</a:t>
                      </a:r>
                    </a:p>
                  </a:txBody>
                  <a:tcPr marL="44984" marR="44984" marT="44984" marB="44984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163">
                <a:tc>
                  <a:txBody>
                    <a:bodyPr/>
                    <a:lstStyle/>
                    <a:p>
                      <a:pPr algn="l" rtl="0"/>
                      <a:r>
                        <a:rPr lang="nl-NL" sz="1000" b="1"/>
                        <a:t>Aanduiding gebeurtenis</a:t>
                      </a:r>
                      <a:endParaRPr lang="nl-NL" sz="1000"/>
                    </a:p>
                  </a:txBody>
                  <a:tcPr marL="44984" marR="44984" marT="44984" marB="44984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nl-NL" sz="1000"/>
                        <a:t>Nee</a:t>
                      </a:r>
                    </a:p>
                  </a:txBody>
                  <a:tcPr marL="44984" marR="44984" marT="44984" marB="44984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9330">
                <a:tc>
                  <a:txBody>
                    <a:bodyPr/>
                    <a:lstStyle/>
                    <a:p>
                      <a:pPr algn="l" rtl="0"/>
                      <a:r>
                        <a:rPr lang="nl-NL" sz="1000" b="1"/>
                        <a:t>Aanduiding brondocument</a:t>
                      </a:r>
                      <a:endParaRPr lang="nl-NL" sz="1000"/>
                    </a:p>
                  </a:txBody>
                  <a:tcPr marL="44984" marR="44984" marT="44984" marB="44984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nl-NL" sz="1000"/>
                        <a:t>Ja: AkteGemeente, Documentidentificatie, Documentgemeente, Documentdatum, Documentbeschrijving indien het een INGESCHREVEN PERSOON betreft, anders: Nee</a:t>
                      </a:r>
                    </a:p>
                  </a:txBody>
                  <a:tcPr marL="44984" marR="44984" marT="44984" marB="44984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163">
                <a:tc>
                  <a:txBody>
                    <a:bodyPr/>
                    <a:lstStyle/>
                    <a:p>
                      <a:pPr algn="l" rtl="0"/>
                      <a:r>
                        <a:rPr lang="nl-NL" sz="1000" b="1"/>
                        <a:t>Indicatie in onderzoek</a:t>
                      </a:r>
                      <a:endParaRPr lang="nl-NL" sz="1000"/>
                    </a:p>
                  </a:txBody>
                  <a:tcPr marL="44984" marR="44984" marT="44984" marB="44984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nl-NL" sz="1000"/>
                        <a:t>Ja indien het een INGESCHREVEN PERSOON betreft, anders: Nee</a:t>
                      </a:r>
                    </a:p>
                  </a:txBody>
                  <a:tcPr marL="44984" marR="44984" marT="44984" marB="44984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228">
                <a:tc>
                  <a:txBody>
                    <a:bodyPr/>
                    <a:lstStyle/>
                    <a:p>
                      <a:pPr algn="l" rtl="0"/>
                      <a:r>
                        <a:rPr lang="nl-NL" sz="1000" b="1"/>
                        <a:t>Aanduiding strijdigheid/nietigheid</a:t>
                      </a:r>
                      <a:endParaRPr lang="nl-NL" sz="1000"/>
                    </a:p>
                  </a:txBody>
                  <a:tcPr marL="44984" marR="44984" marT="44984" marB="44984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nl-NL" sz="1000"/>
                        <a:t>Ja indien het een INGESCHREVEN PERSOON betreft, anders: Nee</a:t>
                      </a:r>
                    </a:p>
                  </a:txBody>
                  <a:tcPr marL="44984" marR="44984" marT="44984" marB="44984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163">
                <a:tc>
                  <a:txBody>
                    <a:bodyPr/>
                    <a:lstStyle/>
                    <a:p>
                      <a:pPr algn="l" rtl="0"/>
                      <a:r>
                        <a:rPr lang="nl-NL" sz="1000" b="1"/>
                        <a:t>Indicatie kardinaliteit</a:t>
                      </a:r>
                      <a:endParaRPr lang="nl-NL" sz="1000"/>
                    </a:p>
                  </a:txBody>
                  <a:tcPr marL="44984" marR="44984" marT="44984" marB="44984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nl-NL" sz="1000"/>
                        <a:t>1-1</a:t>
                      </a:r>
                    </a:p>
                  </a:txBody>
                  <a:tcPr marL="44984" marR="44984" marT="44984" marB="44984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9330">
                <a:tc>
                  <a:txBody>
                    <a:bodyPr/>
                    <a:lstStyle/>
                    <a:p>
                      <a:pPr algn="l" rtl="0"/>
                      <a:r>
                        <a:rPr lang="nl-NL" sz="1000" b="1"/>
                        <a:t>Indicatie authentiek</a:t>
                      </a:r>
                      <a:endParaRPr lang="nl-NL" sz="1000"/>
                    </a:p>
                  </a:txBody>
                  <a:tcPr marL="44984" marR="44984" marT="44984" marB="44984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nl-NL" sz="1000" dirty="0"/>
                        <a:t>Niet authentiek landelijk basisgegeven indien het een ingeschreven persoon betreft, anders een gemeentelijk basisgegeven.</a:t>
                      </a:r>
                    </a:p>
                  </a:txBody>
                  <a:tcPr marL="44984" marR="44984" marT="44984" marB="44984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" name="Titel 1"/>
          <p:cNvSpPr txBox="1">
            <a:spLocks/>
          </p:cNvSpPr>
          <p:nvPr/>
        </p:nvSpPr>
        <p:spPr>
          <a:xfrm>
            <a:off x="2000250" y="285750"/>
            <a:ext cx="6543675" cy="1143000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>
              <a:defRPr/>
            </a:pPr>
            <a:r>
              <a:rPr lang="nl-NL" sz="3200" b="1" kern="0" dirty="0">
                <a:solidFill>
                  <a:srgbClr val="ED0C8B"/>
                </a:solidFill>
                <a:latin typeface="Verdana" pitchFamily="34" charset="0"/>
                <a:ea typeface="+mj-ea"/>
                <a:cs typeface="+mj-cs"/>
              </a:rPr>
              <a:t>Voorbeeld specificatie </a:t>
            </a:r>
          </a:p>
          <a:p>
            <a:pPr>
              <a:defRPr/>
            </a:pPr>
            <a:r>
              <a:rPr lang="nl-NL" sz="3200" b="1" kern="0" dirty="0">
                <a:solidFill>
                  <a:srgbClr val="ED0C8B"/>
                </a:solidFill>
                <a:latin typeface="Verdana" pitchFamily="34" charset="0"/>
                <a:ea typeface="+mj-ea"/>
                <a:cs typeface="+mj-cs"/>
              </a:rPr>
              <a:t>(groep) attribuut</a:t>
            </a:r>
            <a:endParaRPr lang="nl-NL" sz="3200" kern="0" dirty="0">
              <a:solidFill>
                <a:srgbClr val="ED0C8B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el 7"/>
          <p:cNvGraphicFramePr>
            <a:graphicFrameLocks noGrp="1"/>
          </p:cNvGraphicFramePr>
          <p:nvPr/>
        </p:nvGraphicFramePr>
        <p:xfrm>
          <a:off x="214313" y="1238250"/>
          <a:ext cx="4429156" cy="5619269"/>
        </p:xfrm>
        <a:graphic>
          <a:graphicData uri="http://schemas.openxmlformats.org/drawingml/2006/table">
            <a:tbl>
              <a:tblPr/>
              <a:tblGrid>
                <a:gridCol w="1351401"/>
                <a:gridCol w="3077755"/>
              </a:tblGrid>
              <a:tr h="502766">
                <a:tc gridSpan="2">
                  <a:txBody>
                    <a:bodyPr/>
                    <a:lstStyle/>
                    <a:p>
                      <a:pPr algn="l" rtl="0"/>
                      <a:r>
                        <a:rPr lang="nl-NL" sz="1100" b="1" dirty="0" err="1" smtClean="0"/>
                        <a:t>Groepattribuutsoort</a:t>
                      </a:r>
                      <a:r>
                        <a:rPr lang="nl-NL" sz="1100" b="1" baseline="0" dirty="0" smtClean="0"/>
                        <a:t> Persoonsgegevens</a:t>
                      </a:r>
                      <a:endParaRPr lang="nl-NL" sz="1100" b="1" dirty="0"/>
                    </a:p>
                  </a:txBody>
                  <a:tcPr marL="44984" marR="44984" marT="44984" marB="44984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0"/>
                      <a:endParaRPr lang="nl-NL" sz="1000" dirty="0"/>
                    </a:p>
                  </a:txBody>
                  <a:tcPr marL="44984" marR="44984" marT="44984" marB="44984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2766">
                <a:tc>
                  <a:txBody>
                    <a:bodyPr/>
                    <a:lstStyle/>
                    <a:p>
                      <a:pPr algn="l" rtl="0"/>
                      <a:r>
                        <a:rPr lang="nl-NL" sz="1000" b="1" dirty="0"/>
                        <a:t>Naam attribuutsoort</a:t>
                      </a:r>
                      <a:endParaRPr lang="nl-NL" sz="1000" dirty="0"/>
                    </a:p>
                  </a:txBody>
                  <a:tcPr marL="44984" marR="44984" marT="44984" marB="44984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nl-NL" sz="1000" dirty="0"/>
                        <a:t>Persoonsgegevens</a:t>
                      </a:r>
                    </a:p>
                  </a:txBody>
                  <a:tcPr marL="44984" marR="44984" marT="44984" marB="44984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2766">
                <a:tc>
                  <a:txBody>
                    <a:bodyPr/>
                    <a:lstStyle/>
                    <a:p>
                      <a:pPr algn="l" rtl="0"/>
                      <a:r>
                        <a:rPr lang="nl-NL" sz="1000" b="1"/>
                        <a:t>Herkomst attribuutsoort</a:t>
                      </a:r>
                      <a:endParaRPr lang="nl-NL" sz="1000"/>
                    </a:p>
                  </a:txBody>
                  <a:tcPr marL="44984" marR="44984" marT="44984" marB="44984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nl-NL" sz="1000"/>
                        <a:t>GBA</a:t>
                      </a:r>
                    </a:p>
                  </a:txBody>
                  <a:tcPr marL="44984" marR="44984" marT="44984" marB="44984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2766">
                <a:tc>
                  <a:txBody>
                    <a:bodyPr/>
                    <a:lstStyle/>
                    <a:p>
                      <a:pPr algn="l" rtl="0"/>
                      <a:r>
                        <a:rPr lang="nl-NL" sz="1000" b="1"/>
                        <a:t>Code attribuutsoort </a:t>
                      </a:r>
                      <a:endParaRPr lang="nl-NL" sz="1000"/>
                    </a:p>
                  </a:txBody>
                  <a:tcPr marL="44984" marR="44984" marT="44984" marB="44984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nl-NL" sz="1000"/>
                        <a:t>01</a:t>
                      </a:r>
                    </a:p>
                  </a:txBody>
                  <a:tcPr marL="44984" marR="44984" marT="44984" marB="44984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2766">
                <a:tc>
                  <a:txBody>
                    <a:bodyPr/>
                    <a:lstStyle/>
                    <a:p>
                      <a:pPr algn="l" rtl="0"/>
                      <a:r>
                        <a:rPr lang="nl-NL" sz="1000" b="1"/>
                        <a:t>Definitie attribuutsoort</a:t>
                      </a:r>
                      <a:endParaRPr lang="nl-NL" sz="1000"/>
                    </a:p>
                  </a:txBody>
                  <a:tcPr marL="44984" marR="44984" marT="44984" marB="44984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nl-NL" sz="1000"/>
                        <a:t>Gegevens over de NATUURLIJK PERSOON</a:t>
                      </a:r>
                    </a:p>
                  </a:txBody>
                  <a:tcPr marL="44984" marR="44984" marT="44984" marB="44984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2766">
                <a:tc>
                  <a:txBody>
                    <a:bodyPr/>
                    <a:lstStyle/>
                    <a:p>
                      <a:pPr algn="l" rtl="0"/>
                      <a:r>
                        <a:rPr lang="nl-NL" sz="1000" b="1"/>
                        <a:t>Herkomst definitie attribuutsoort</a:t>
                      </a:r>
                      <a:endParaRPr lang="nl-NL" sz="1000"/>
                    </a:p>
                  </a:txBody>
                  <a:tcPr marL="44984" marR="44984" marT="44984" marB="44984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nl-NL" sz="1000"/>
                        <a:t>KING op basis van GBA</a:t>
                      </a:r>
                    </a:p>
                  </a:txBody>
                  <a:tcPr marL="44984" marR="44984" marT="44984" marB="44984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2766">
                <a:tc>
                  <a:txBody>
                    <a:bodyPr/>
                    <a:lstStyle/>
                    <a:p>
                      <a:pPr algn="l" rtl="0"/>
                      <a:r>
                        <a:rPr lang="nl-NL" sz="1000" b="1"/>
                        <a:t>Datum opname attribuutsoort</a:t>
                      </a:r>
                      <a:endParaRPr lang="nl-NL" sz="1000"/>
                    </a:p>
                  </a:txBody>
                  <a:tcPr marL="44984" marR="44984" marT="44984" marB="44984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nl-NL" sz="1000"/>
                        <a:t>9 april 2007</a:t>
                      </a:r>
                    </a:p>
                  </a:txBody>
                  <a:tcPr marL="44984" marR="44984" marT="44984" marB="44984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5505">
                <a:tc>
                  <a:txBody>
                    <a:bodyPr/>
                    <a:lstStyle/>
                    <a:p>
                      <a:pPr algn="l" rtl="0"/>
                      <a:r>
                        <a:rPr lang="nl-NL" sz="1000" b="1"/>
                        <a:t>Toelichting attribuutsoort</a:t>
                      </a:r>
                      <a:endParaRPr lang="nl-NL" sz="1000"/>
                    </a:p>
                  </a:txBody>
                  <a:tcPr marL="44984" marR="44984" marT="44984" marB="44984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nl-NL" sz="1000" dirty="0"/>
                        <a:t>Het betreft een </a:t>
                      </a:r>
                      <a:r>
                        <a:rPr lang="nl-NL" sz="1000" dirty="0" err="1"/>
                        <a:t>groepattribuutsoort</a:t>
                      </a:r>
                      <a:r>
                        <a:rPr lang="nl-NL" sz="1000" dirty="0"/>
                        <a:t> dat bestaat uit de volgende (groep)attribuutsoorten:</a:t>
                      </a:r>
                    </a:p>
                    <a:p>
                      <a:pPr rtl="0"/>
                      <a:r>
                        <a:rPr lang="nl-NL" sz="1000" dirty="0"/>
                        <a:t>01.02 Naam</a:t>
                      </a:r>
                    </a:p>
                    <a:p>
                      <a:pPr rtl="0"/>
                      <a:r>
                        <a:rPr lang="nl-NL" sz="1000" dirty="0"/>
                        <a:t>01.04.10 Geslachtsaanduiding</a:t>
                      </a:r>
                    </a:p>
                    <a:p>
                      <a:pPr rtl="0"/>
                      <a:r>
                        <a:rPr lang="nl-NL" sz="1000" dirty="0"/>
                        <a:t>01.61.10 Aanduiding naamgebruik</a:t>
                      </a:r>
                    </a:p>
                    <a:p>
                      <a:pPr rtl="0"/>
                      <a:r>
                        <a:rPr lang="nl-NL" sz="1000" dirty="0"/>
                        <a:t>01.03 Geboorte</a:t>
                      </a:r>
                    </a:p>
                    <a:p>
                      <a:pPr rtl="0"/>
                      <a:r>
                        <a:rPr lang="nl-NL" sz="1000" dirty="0"/>
                        <a:t>01.01 Ingeschreven persoon . Identificatienummers..</a:t>
                      </a:r>
                    </a:p>
                    <a:p>
                      <a:pPr rtl="0"/>
                      <a:r>
                        <a:rPr lang="nl-NL" sz="1000" dirty="0"/>
                        <a:t>Het is ontleend aan categorie 01 in de GBA. Zie verder de toelichting in de GBA.</a:t>
                      </a:r>
                    </a:p>
                  </a:txBody>
                  <a:tcPr marL="44984" marR="44984" marT="44984" marB="44984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Tabel 8"/>
          <p:cNvGraphicFramePr>
            <a:graphicFrameLocks noGrp="1"/>
          </p:cNvGraphicFramePr>
          <p:nvPr/>
        </p:nvGraphicFramePr>
        <p:xfrm>
          <a:off x="4786313" y="1285875"/>
          <a:ext cx="4357718" cy="4072544"/>
        </p:xfrm>
        <a:graphic>
          <a:graphicData uri="http://schemas.openxmlformats.org/drawingml/2006/table">
            <a:tbl>
              <a:tblPr/>
              <a:tblGrid>
                <a:gridCol w="1139639"/>
                <a:gridCol w="3218079"/>
              </a:tblGrid>
              <a:tr h="213163">
                <a:tc>
                  <a:txBody>
                    <a:bodyPr/>
                    <a:lstStyle/>
                    <a:p>
                      <a:pPr algn="l" rtl="0"/>
                      <a:r>
                        <a:rPr lang="nl-NL" sz="1000" b="1" dirty="0"/>
                        <a:t>Indicatie materiële historie</a:t>
                      </a:r>
                      <a:endParaRPr lang="nl-NL" sz="1000" dirty="0"/>
                    </a:p>
                  </a:txBody>
                  <a:tcPr marL="44984" marR="44984" marT="44984" marB="44984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nl-NL" sz="1000" dirty="0"/>
                        <a:t>Ja indien het een INGESCHREVEN PERSOON betreft, anders: Nee</a:t>
                      </a:r>
                    </a:p>
                  </a:txBody>
                  <a:tcPr marL="44984" marR="44984" marT="44984" marB="44984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163">
                <a:tc>
                  <a:txBody>
                    <a:bodyPr/>
                    <a:lstStyle/>
                    <a:p>
                      <a:pPr algn="l" rtl="0"/>
                      <a:r>
                        <a:rPr lang="nl-NL" sz="1000" b="1"/>
                        <a:t>Indicatie formele historie</a:t>
                      </a:r>
                      <a:endParaRPr lang="nl-NL" sz="1000"/>
                    </a:p>
                  </a:txBody>
                  <a:tcPr marL="44984" marR="44984" marT="44984" marB="44984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nl-NL" sz="1000"/>
                        <a:t>Ja</a:t>
                      </a:r>
                    </a:p>
                  </a:txBody>
                  <a:tcPr marL="44984" marR="44984" marT="44984" marB="44984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163">
                <a:tc>
                  <a:txBody>
                    <a:bodyPr/>
                    <a:lstStyle/>
                    <a:p>
                      <a:pPr algn="l" rtl="0"/>
                      <a:r>
                        <a:rPr lang="nl-NL" sz="1000" b="1"/>
                        <a:t>Aanduiding gebeurtenis</a:t>
                      </a:r>
                      <a:endParaRPr lang="nl-NL" sz="1000"/>
                    </a:p>
                  </a:txBody>
                  <a:tcPr marL="44984" marR="44984" marT="44984" marB="44984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nl-NL" sz="1000"/>
                        <a:t>Nee</a:t>
                      </a:r>
                    </a:p>
                  </a:txBody>
                  <a:tcPr marL="44984" marR="44984" marT="44984" marB="44984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9330">
                <a:tc>
                  <a:txBody>
                    <a:bodyPr/>
                    <a:lstStyle/>
                    <a:p>
                      <a:pPr algn="l" rtl="0"/>
                      <a:r>
                        <a:rPr lang="nl-NL" sz="1000" b="1"/>
                        <a:t>Aanduiding brondocument</a:t>
                      </a:r>
                      <a:endParaRPr lang="nl-NL" sz="1000"/>
                    </a:p>
                  </a:txBody>
                  <a:tcPr marL="44984" marR="44984" marT="44984" marB="44984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nl-NL" sz="1000"/>
                        <a:t>Ja: AkteGemeente, Documentidentificatie, Documentgemeente, Documentdatum, Documentbeschrijving indien het een INGESCHREVEN PERSOON betreft, anders: Nee</a:t>
                      </a:r>
                    </a:p>
                  </a:txBody>
                  <a:tcPr marL="44984" marR="44984" marT="44984" marB="44984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163">
                <a:tc>
                  <a:txBody>
                    <a:bodyPr/>
                    <a:lstStyle/>
                    <a:p>
                      <a:pPr algn="l" rtl="0"/>
                      <a:r>
                        <a:rPr lang="nl-NL" sz="1000" b="1"/>
                        <a:t>Indicatie in onderzoek</a:t>
                      </a:r>
                      <a:endParaRPr lang="nl-NL" sz="1000"/>
                    </a:p>
                  </a:txBody>
                  <a:tcPr marL="44984" marR="44984" marT="44984" marB="44984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nl-NL" sz="1000"/>
                        <a:t>Ja indien het een INGESCHREVEN PERSOON betreft, anders: Nee</a:t>
                      </a:r>
                    </a:p>
                  </a:txBody>
                  <a:tcPr marL="44984" marR="44984" marT="44984" marB="44984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228">
                <a:tc>
                  <a:txBody>
                    <a:bodyPr/>
                    <a:lstStyle/>
                    <a:p>
                      <a:pPr algn="l" rtl="0"/>
                      <a:r>
                        <a:rPr lang="nl-NL" sz="1000" b="1"/>
                        <a:t>Aanduiding strijdigheid/nietigheid</a:t>
                      </a:r>
                      <a:endParaRPr lang="nl-NL" sz="1000"/>
                    </a:p>
                  </a:txBody>
                  <a:tcPr marL="44984" marR="44984" marT="44984" marB="44984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nl-NL" sz="1000"/>
                        <a:t>Ja indien het een INGESCHREVEN PERSOON betreft, anders: Nee</a:t>
                      </a:r>
                    </a:p>
                  </a:txBody>
                  <a:tcPr marL="44984" marR="44984" marT="44984" marB="44984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163">
                <a:tc>
                  <a:txBody>
                    <a:bodyPr/>
                    <a:lstStyle/>
                    <a:p>
                      <a:pPr algn="l" rtl="0"/>
                      <a:r>
                        <a:rPr lang="nl-NL" sz="1000" b="1"/>
                        <a:t>Indicatie kardinaliteit</a:t>
                      </a:r>
                      <a:endParaRPr lang="nl-NL" sz="1000"/>
                    </a:p>
                  </a:txBody>
                  <a:tcPr marL="44984" marR="44984" marT="44984" marB="44984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nl-NL" sz="1000"/>
                        <a:t>1-1</a:t>
                      </a:r>
                    </a:p>
                  </a:txBody>
                  <a:tcPr marL="44984" marR="44984" marT="44984" marB="44984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9330">
                <a:tc>
                  <a:txBody>
                    <a:bodyPr/>
                    <a:lstStyle/>
                    <a:p>
                      <a:pPr algn="l" rtl="0"/>
                      <a:r>
                        <a:rPr lang="nl-NL" sz="1000" b="1"/>
                        <a:t>Indicatie authentiek</a:t>
                      </a:r>
                      <a:endParaRPr lang="nl-NL" sz="1000"/>
                    </a:p>
                  </a:txBody>
                  <a:tcPr marL="44984" marR="44984" marT="44984" marB="44984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nl-NL" sz="1000" dirty="0"/>
                        <a:t>Niet authentiek landelijk basisgegeven indien het een ingeschreven persoon betreft, anders een gemeentelijk basisgegeven.</a:t>
                      </a:r>
                    </a:p>
                  </a:txBody>
                  <a:tcPr marL="44984" marR="44984" marT="44984" marB="44984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4" name="Tabel 3"/>
          <p:cNvGraphicFramePr>
            <a:graphicFrameLocks noGrp="1"/>
          </p:cNvGraphicFramePr>
          <p:nvPr/>
        </p:nvGraphicFramePr>
        <p:xfrm>
          <a:off x="4786313" y="1071563"/>
          <a:ext cx="4104005" cy="4308192"/>
        </p:xfrm>
        <a:graphic>
          <a:graphicData uri="http://schemas.openxmlformats.org/drawingml/2006/table">
            <a:tbl>
              <a:tblPr/>
              <a:tblGrid>
                <a:gridCol w="1252192"/>
                <a:gridCol w="2851813"/>
              </a:tblGrid>
              <a:tr h="195889">
                <a:tc gridSpan="2">
                  <a:txBody>
                    <a:bodyPr/>
                    <a:lstStyle/>
                    <a:p>
                      <a:pPr algn="l" rtl="0"/>
                      <a:r>
                        <a:rPr lang="nl-NL" sz="1200" b="1" dirty="0" err="1" smtClean="0"/>
                        <a:t>Subgroepattribuutsoort</a:t>
                      </a:r>
                      <a:r>
                        <a:rPr lang="nl-NL" sz="1200" b="1" dirty="0" smtClean="0"/>
                        <a:t> Naam</a:t>
                      </a:r>
                      <a:endParaRPr lang="nl-NL" sz="1200" b="1" dirty="0"/>
                    </a:p>
                  </a:txBody>
                  <a:tcPr marL="48282" marR="48282" marT="48282" marB="48282">
                    <a:lnL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0"/>
                      <a:endParaRPr lang="nl-NL" sz="1000" dirty="0"/>
                    </a:p>
                  </a:txBody>
                  <a:tcPr marL="48282" marR="48282" marT="48282" marB="48282">
                    <a:lnL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889">
                <a:tc>
                  <a:txBody>
                    <a:bodyPr/>
                    <a:lstStyle/>
                    <a:p>
                      <a:pPr algn="l" rtl="0"/>
                      <a:r>
                        <a:rPr lang="nl-NL" sz="1000" b="1" dirty="0"/>
                        <a:t>Naam attribuutsoort</a:t>
                      </a:r>
                      <a:endParaRPr lang="nl-NL" sz="1000" dirty="0"/>
                    </a:p>
                  </a:txBody>
                  <a:tcPr marL="48282" marR="48282" marT="48282" marB="48282">
                    <a:lnL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nl-NL" sz="1000"/>
                        <a:t>Naam</a:t>
                      </a:r>
                    </a:p>
                  </a:txBody>
                  <a:tcPr marL="48282" marR="48282" marT="48282" marB="48282">
                    <a:lnL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95889">
                <a:tc>
                  <a:txBody>
                    <a:bodyPr/>
                    <a:lstStyle/>
                    <a:p>
                      <a:pPr algn="l" rtl="0"/>
                      <a:r>
                        <a:rPr lang="nl-NL" sz="1000" b="1"/>
                        <a:t>Herkomst attribuutsoort</a:t>
                      </a:r>
                      <a:endParaRPr lang="nl-NL" sz="1000"/>
                    </a:p>
                  </a:txBody>
                  <a:tcPr marL="48282" marR="48282" marT="48282" marB="48282">
                    <a:lnL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nl-NL" sz="1000" dirty="0"/>
                        <a:t>GBA</a:t>
                      </a:r>
                    </a:p>
                  </a:txBody>
                  <a:tcPr marL="48282" marR="48282" marT="48282" marB="48282">
                    <a:lnL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95889">
                <a:tc>
                  <a:txBody>
                    <a:bodyPr/>
                    <a:lstStyle/>
                    <a:p>
                      <a:pPr algn="l" rtl="0"/>
                      <a:r>
                        <a:rPr lang="nl-NL" sz="1000" b="1"/>
                        <a:t>Code attribuutsoort </a:t>
                      </a:r>
                      <a:endParaRPr lang="nl-NL" sz="1000"/>
                    </a:p>
                  </a:txBody>
                  <a:tcPr marL="48282" marR="48282" marT="48282" marB="48282">
                    <a:lnL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nl-NL" sz="1000" dirty="0"/>
                        <a:t>01.02</a:t>
                      </a:r>
                    </a:p>
                  </a:txBody>
                  <a:tcPr marL="48282" marR="48282" marT="48282" marB="48282">
                    <a:lnL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95889">
                <a:tc>
                  <a:txBody>
                    <a:bodyPr/>
                    <a:lstStyle/>
                    <a:p>
                      <a:pPr algn="l" rtl="0"/>
                      <a:r>
                        <a:rPr lang="nl-NL" sz="1000" b="1" dirty="0"/>
                        <a:t>Definitie attribuutsoort</a:t>
                      </a:r>
                      <a:endParaRPr lang="nl-NL" sz="1000" dirty="0"/>
                    </a:p>
                  </a:txBody>
                  <a:tcPr marL="48282" marR="48282" marT="48282" marB="48282">
                    <a:lnL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nl-NL" sz="1000" dirty="0"/>
                        <a:t>Gegevens over de naam van de natuurlijk persoon</a:t>
                      </a:r>
                    </a:p>
                  </a:txBody>
                  <a:tcPr marL="48282" marR="48282" marT="48282" marB="48282">
                    <a:lnL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73141">
                <a:tc>
                  <a:txBody>
                    <a:bodyPr/>
                    <a:lstStyle/>
                    <a:p>
                      <a:pPr algn="l" rtl="0"/>
                      <a:r>
                        <a:rPr lang="nl-NL" sz="1000" b="1"/>
                        <a:t>Herkomst definitie attribuutsoort</a:t>
                      </a:r>
                      <a:endParaRPr lang="nl-NL" sz="1000"/>
                    </a:p>
                  </a:txBody>
                  <a:tcPr marL="48282" marR="48282" marT="48282" marB="48282">
                    <a:lnL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nl-NL" sz="1000"/>
                        <a:t>KING op basis van GBA</a:t>
                      </a:r>
                    </a:p>
                  </a:txBody>
                  <a:tcPr marL="48282" marR="48282" marT="48282" marB="48282">
                    <a:lnL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73141">
                <a:tc>
                  <a:txBody>
                    <a:bodyPr/>
                    <a:lstStyle/>
                    <a:p>
                      <a:pPr algn="l" rtl="0"/>
                      <a:r>
                        <a:rPr lang="nl-NL" sz="1000" b="1"/>
                        <a:t>Datum opname attribuutsoort</a:t>
                      </a:r>
                      <a:endParaRPr lang="nl-NL" sz="1000"/>
                    </a:p>
                  </a:txBody>
                  <a:tcPr marL="48282" marR="48282" marT="48282" marB="48282">
                    <a:lnL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nl-NL" sz="1000"/>
                        <a:t>9 april 2007</a:t>
                      </a:r>
                    </a:p>
                  </a:txBody>
                  <a:tcPr marL="48282" marR="48282" marT="48282" marB="48282">
                    <a:lnL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891155">
                <a:tc>
                  <a:txBody>
                    <a:bodyPr/>
                    <a:lstStyle/>
                    <a:p>
                      <a:pPr algn="l" rtl="0"/>
                      <a:r>
                        <a:rPr lang="nl-NL" sz="1000" b="1" dirty="0"/>
                        <a:t>Toelichting attribuutsoort</a:t>
                      </a:r>
                      <a:endParaRPr lang="nl-NL" sz="1000" dirty="0"/>
                    </a:p>
                  </a:txBody>
                  <a:tcPr marL="48282" marR="48282" marT="48282" marB="48282">
                    <a:lnL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nl-NL" sz="1000" dirty="0"/>
                        <a:t>Het betreft een </a:t>
                      </a:r>
                      <a:r>
                        <a:rPr lang="nl-NL" sz="1000" dirty="0" err="1"/>
                        <a:t>groepattribuutsoort</a:t>
                      </a:r>
                      <a:r>
                        <a:rPr lang="nl-NL" sz="1000" dirty="0"/>
                        <a:t> dat bestaat uit de volgende attribuutsoorten:</a:t>
                      </a:r>
                    </a:p>
                    <a:p>
                      <a:pPr rtl="0"/>
                      <a:r>
                        <a:rPr lang="nl-NL" sz="1000" dirty="0"/>
                        <a:t>Voornamen</a:t>
                      </a:r>
                    </a:p>
                    <a:p>
                      <a:pPr rtl="0"/>
                      <a:r>
                        <a:rPr lang="nl-NL" sz="1000" dirty="0"/>
                        <a:t>Adellijke titel/</a:t>
                      </a:r>
                      <a:r>
                        <a:rPr lang="nl-NL" sz="1000" dirty="0" err="1"/>
                        <a:t>predikaat</a:t>
                      </a:r>
                      <a:endParaRPr lang="nl-NL" sz="1000" dirty="0"/>
                    </a:p>
                    <a:p>
                      <a:pPr rtl="0"/>
                      <a:r>
                        <a:rPr lang="nl-NL" sz="1000" dirty="0"/>
                        <a:t>Voorvoegsels geslachtsnaam</a:t>
                      </a:r>
                    </a:p>
                    <a:p>
                      <a:pPr rtl="0"/>
                      <a:r>
                        <a:rPr lang="nl-NL" sz="1000" dirty="0"/>
                        <a:t>Geslachtsnaam.</a:t>
                      </a:r>
                    </a:p>
                    <a:p>
                      <a:pPr rtl="0"/>
                      <a:r>
                        <a:rPr lang="nl-NL" sz="1000" dirty="0"/>
                        <a:t>Het attribuutsoort maakt deel uit van het </a:t>
                      </a:r>
                      <a:r>
                        <a:rPr lang="nl-NL" sz="1000" dirty="0" err="1"/>
                        <a:t>groepattribuutsoort</a:t>
                      </a:r>
                      <a:r>
                        <a:rPr lang="nl-NL" sz="1000" dirty="0"/>
                        <a:t> Persoonsgegevens. .Zie verder de toelichting in de GBA.</a:t>
                      </a:r>
                    </a:p>
                  </a:txBody>
                  <a:tcPr marL="48282" marR="48282" marT="48282" marB="48282">
                    <a:lnL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Ovaal 4"/>
          <p:cNvSpPr/>
          <p:nvPr/>
        </p:nvSpPr>
        <p:spPr bwMode="auto">
          <a:xfrm>
            <a:off x="714375" y="5143500"/>
            <a:ext cx="3271838" cy="428625"/>
          </a:xfrm>
          <a:prstGeom prst="ellipse">
            <a:avLst/>
          </a:prstGeom>
          <a:solidFill>
            <a:schemeClr val="accent1">
              <a:lumMod val="20000"/>
              <a:lumOff val="80000"/>
              <a:alpha val="62000"/>
            </a:schemeClr>
          </a:solidFill>
          <a:ln w="38100" cap="flat" cmpd="sng" algn="ctr">
            <a:solidFill>
              <a:srgbClr val="FE1A0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nl-NL"/>
          </a:p>
        </p:txBody>
      </p:sp>
      <p:cxnSp>
        <p:nvCxnSpPr>
          <p:cNvPr id="13400" name="Rechte verbindingslijn met pijl 6"/>
          <p:cNvCxnSpPr>
            <a:cxnSpLocks noChangeShapeType="1"/>
          </p:cNvCxnSpPr>
          <p:nvPr/>
        </p:nvCxnSpPr>
        <p:spPr bwMode="auto">
          <a:xfrm flipV="1">
            <a:off x="3857625" y="4429125"/>
            <a:ext cx="1000125" cy="857250"/>
          </a:xfrm>
          <a:prstGeom prst="straightConnector1">
            <a:avLst/>
          </a:prstGeom>
          <a:noFill/>
          <a:ln w="38100" algn="ctr">
            <a:solidFill>
              <a:srgbClr val="FE1A02"/>
            </a:solidFill>
            <a:round/>
            <a:headEnd/>
            <a:tailEnd type="arrow" w="med" len="med"/>
          </a:ln>
        </p:spPr>
      </p:cxnSp>
      <p:sp>
        <p:nvSpPr>
          <p:cNvPr id="10" name="Titel 1"/>
          <p:cNvSpPr txBox="1">
            <a:spLocks/>
          </p:cNvSpPr>
          <p:nvPr/>
        </p:nvSpPr>
        <p:spPr>
          <a:xfrm>
            <a:off x="1357313" y="214313"/>
            <a:ext cx="6543675" cy="1143000"/>
          </a:xfrm>
          <a:prstGeom prst="rect">
            <a:avLst/>
          </a:prstGeom>
        </p:spPr>
        <p:txBody>
          <a:bodyPr>
            <a:normAutofit fontScale="90000" lnSpcReduction="20000"/>
          </a:bodyPr>
          <a:lstStyle/>
          <a:p>
            <a:pPr>
              <a:defRPr/>
            </a:pPr>
            <a:r>
              <a:rPr lang="nl-NL" sz="3200" b="1" kern="0" dirty="0">
                <a:solidFill>
                  <a:srgbClr val="ED0C8B"/>
                </a:solidFill>
                <a:latin typeface="Verdana" pitchFamily="34" charset="0"/>
                <a:ea typeface="+mj-ea"/>
                <a:cs typeface="+mj-cs"/>
              </a:rPr>
              <a:t> </a:t>
            </a:r>
            <a:r>
              <a:rPr lang="nl-NL" sz="3200" b="1" kern="0" dirty="0" smtClean="0">
                <a:solidFill>
                  <a:srgbClr val="ED0C8B"/>
                </a:solidFill>
                <a:latin typeface="Verdana" pitchFamily="34" charset="0"/>
                <a:ea typeface="+mj-ea"/>
                <a:cs typeface="+mj-cs"/>
              </a:rPr>
              <a:t>Voorbeeld groepattribuut</a:t>
            </a:r>
          </a:p>
          <a:p>
            <a:pPr>
              <a:defRPr/>
            </a:pPr>
            <a:r>
              <a:rPr lang="nl-NL" sz="3200" b="1" kern="0" dirty="0" smtClean="0">
                <a:solidFill>
                  <a:srgbClr val="ED0C8B"/>
                </a:solidFill>
                <a:latin typeface="Verdana" pitchFamily="34" charset="0"/>
                <a:ea typeface="+mj-ea"/>
                <a:cs typeface="+mj-cs"/>
              </a:rPr>
              <a:t> omvat  </a:t>
            </a:r>
            <a:r>
              <a:rPr lang="nl-NL" sz="2100" b="1" kern="0" dirty="0">
                <a:solidFill>
                  <a:srgbClr val="ED0C8B"/>
                </a:solidFill>
                <a:latin typeface="Verdana" pitchFamily="34" charset="0"/>
                <a:ea typeface="+mj-ea"/>
                <a:cs typeface="+mj-cs"/>
              </a:rPr>
              <a:t>1 of meer </a:t>
            </a:r>
            <a:r>
              <a:rPr lang="nl-NL" sz="2100" b="1" kern="0" dirty="0" smtClean="0">
                <a:solidFill>
                  <a:srgbClr val="ED0C8B"/>
                </a:solidFill>
                <a:latin typeface="Verdana" pitchFamily="34" charset="0"/>
                <a:ea typeface="+mj-ea"/>
                <a:cs typeface="+mj-cs"/>
              </a:rPr>
              <a:t>(</a:t>
            </a:r>
            <a:r>
              <a:rPr lang="nl-NL" sz="3200" b="1" kern="0" dirty="0" smtClean="0">
                <a:solidFill>
                  <a:srgbClr val="ED0C8B"/>
                </a:solidFill>
                <a:latin typeface="Verdana" pitchFamily="34" charset="0"/>
                <a:ea typeface="+mj-ea"/>
                <a:cs typeface="+mj-cs"/>
              </a:rPr>
              <a:t>groep)attributen</a:t>
            </a:r>
            <a:endParaRPr lang="nl-NL" sz="3200" kern="0" dirty="0">
              <a:solidFill>
                <a:srgbClr val="ED0C8B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 5"/>
          <p:cNvGraphicFramePr>
            <a:graphicFrameLocks noGrp="1"/>
          </p:cNvGraphicFramePr>
          <p:nvPr/>
        </p:nvGraphicFramePr>
        <p:xfrm>
          <a:off x="214313" y="1357313"/>
          <a:ext cx="4104005" cy="4308192"/>
        </p:xfrm>
        <a:graphic>
          <a:graphicData uri="http://schemas.openxmlformats.org/drawingml/2006/table">
            <a:tbl>
              <a:tblPr/>
              <a:tblGrid>
                <a:gridCol w="1252192"/>
                <a:gridCol w="2851813"/>
              </a:tblGrid>
              <a:tr h="195889">
                <a:tc gridSpan="2">
                  <a:txBody>
                    <a:bodyPr/>
                    <a:lstStyle/>
                    <a:p>
                      <a:pPr algn="l" rtl="0"/>
                      <a:r>
                        <a:rPr lang="nl-NL" sz="1200" b="1" dirty="0" err="1" smtClean="0"/>
                        <a:t>Subgroepattribuutsoort</a:t>
                      </a:r>
                      <a:r>
                        <a:rPr lang="nl-NL" sz="1200" b="1" dirty="0" smtClean="0"/>
                        <a:t> Naam</a:t>
                      </a:r>
                      <a:endParaRPr lang="nl-NL" sz="1200" b="1" dirty="0"/>
                    </a:p>
                  </a:txBody>
                  <a:tcPr marL="48282" marR="48282" marT="48282" marB="48282">
                    <a:lnL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0"/>
                      <a:endParaRPr lang="nl-NL" sz="1000" dirty="0"/>
                    </a:p>
                  </a:txBody>
                  <a:tcPr marL="48282" marR="48282" marT="48282" marB="48282">
                    <a:lnL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889">
                <a:tc>
                  <a:txBody>
                    <a:bodyPr/>
                    <a:lstStyle/>
                    <a:p>
                      <a:pPr algn="l" rtl="0"/>
                      <a:r>
                        <a:rPr lang="nl-NL" sz="1000" b="1" dirty="0"/>
                        <a:t>Naam attribuutsoort</a:t>
                      </a:r>
                      <a:endParaRPr lang="nl-NL" sz="1000" dirty="0"/>
                    </a:p>
                  </a:txBody>
                  <a:tcPr marL="48282" marR="48282" marT="48282" marB="48282">
                    <a:lnL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nl-NL" sz="1000"/>
                        <a:t>Naam</a:t>
                      </a:r>
                    </a:p>
                  </a:txBody>
                  <a:tcPr marL="48282" marR="48282" marT="48282" marB="48282">
                    <a:lnL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889">
                <a:tc>
                  <a:txBody>
                    <a:bodyPr/>
                    <a:lstStyle/>
                    <a:p>
                      <a:pPr algn="l" rtl="0"/>
                      <a:r>
                        <a:rPr lang="nl-NL" sz="1000" b="1"/>
                        <a:t>Herkomst attribuutsoort</a:t>
                      </a:r>
                      <a:endParaRPr lang="nl-NL" sz="1000"/>
                    </a:p>
                  </a:txBody>
                  <a:tcPr marL="48282" marR="48282" marT="48282" marB="48282">
                    <a:lnL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nl-NL" sz="1000" dirty="0"/>
                        <a:t>GBA</a:t>
                      </a:r>
                    </a:p>
                  </a:txBody>
                  <a:tcPr marL="48282" marR="48282" marT="48282" marB="48282">
                    <a:lnL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889">
                <a:tc>
                  <a:txBody>
                    <a:bodyPr/>
                    <a:lstStyle/>
                    <a:p>
                      <a:pPr algn="l" rtl="0"/>
                      <a:r>
                        <a:rPr lang="nl-NL" sz="1000" b="1"/>
                        <a:t>Code attribuutsoort </a:t>
                      </a:r>
                      <a:endParaRPr lang="nl-NL" sz="1000"/>
                    </a:p>
                  </a:txBody>
                  <a:tcPr marL="48282" marR="48282" marT="48282" marB="48282">
                    <a:lnL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nl-NL" sz="1000"/>
                        <a:t>01.02</a:t>
                      </a:r>
                    </a:p>
                  </a:txBody>
                  <a:tcPr marL="48282" marR="48282" marT="48282" marB="48282">
                    <a:lnL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889">
                <a:tc>
                  <a:txBody>
                    <a:bodyPr/>
                    <a:lstStyle/>
                    <a:p>
                      <a:pPr algn="l" rtl="0"/>
                      <a:r>
                        <a:rPr lang="nl-NL" sz="1000" b="1"/>
                        <a:t>Definitie attribuutsoort</a:t>
                      </a:r>
                      <a:endParaRPr lang="nl-NL" sz="1000"/>
                    </a:p>
                  </a:txBody>
                  <a:tcPr marL="48282" marR="48282" marT="48282" marB="48282">
                    <a:lnL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nl-NL" sz="1000"/>
                        <a:t>Gegevens over de naam van de natuurlijk persoon</a:t>
                      </a:r>
                    </a:p>
                  </a:txBody>
                  <a:tcPr marL="48282" marR="48282" marT="48282" marB="48282">
                    <a:lnL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141">
                <a:tc>
                  <a:txBody>
                    <a:bodyPr/>
                    <a:lstStyle/>
                    <a:p>
                      <a:pPr algn="l" rtl="0"/>
                      <a:r>
                        <a:rPr lang="nl-NL" sz="1000" b="1"/>
                        <a:t>Herkomst definitie attribuutsoort</a:t>
                      </a:r>
                      <a:endParaRPr lang="nl-NL" sz="1000"/>
                    </a:p>
                  </a:txBody>
                  <a:tcPr marL="48282" marR="48282" marT="48282" marB="48282">
                    <a:lnL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nl-NL" sz="1000"/>
                        <a:t>KING op basis van GBA</a:t>
                      </a:r>
                    </a:p>
                  </a:txBody>
                  <a:tcPr marL="48282" marR="48282" marT="48282" marB="48282">
                    <a:lnL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141">
                <a:tc>
                  <a:txBody>
                    <a:bodyPr/>
                    <a:lstStyle/>
                    <a:p>
                      <a:pPr algn="l" rtl="0"/>
                      <a:r>
                        <a:rPr lang="nl-NL" sz="1000" b="1"/>
                        <a:t>Datum opname attribuutsoort</a:t>
                      </a:r>
                      <a:endParaRPr lang="nl-NL" sz="1000"/>
                    </a:p>
                  </a:txBody>
                  <a:tcPr marL="48282" marR="48282" marT="48282" marB="48282">
                    <a:lnL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nl-NL" sz="1000"/>
                        <a:t>9 april 2007</a:t>
                      </a:r>
                    </a:p>
                  </a:txBody>
                  <a:tcPr marL="48282" marR="48282" marT="48282" marB="48282">
                    <a:lnL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1155">
                <a:tc>
                  <a:txBody>
                    <a:bodyPr/>
                    <a:lstStyle/>
                    <a:p>
                      <a:pPr algn="l" rtl="0"/>
                      <a:r>
                        <a:rPr lang="nl-NL" sz="1000" b="1"/>
                        <a:t>Toelichting attribuutsoort</a:t>
                      </a:r>
                      <a:endParaRPr lang="nl-NL" sz="1000"/>
                    </a:p>
                  </a:txBody>
                  <a:tcPr marL="48282" marR="48282" marT="48282" marB="48282">
                    <a:lnL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nl-NL" sz="1000" dirty="0"/>
                        <a:t>Het betreft een </a:t>
                      </a:r>
                      <a:r>
                        <a:rPr lang="nl-NL" sz="1000" dirty="0" err="1"/>
                        <a:t>groepattribuutsoort</a:t>
                      </a:r>
                      <a:r>
                        <a:rPr lang="nl-NL" sz="1000" dirty="0"/>
                        <a:t> dat bestaat uit de volgende attribuutsoorten:</a:t>
                      </a:r>
                    </a:p>
                    <a:p>
                      <a:pPr rtl="0"/>
                      <a:r>
                        <a:rPr lang="nl-NL" sz="1000" dirty="0"/>
                        <a:t>Voornamen</a:t>
                      </a:r>
                    </a:p>
                    <a:p>
                      <a:pPr rtl="0"/>
                      <a:r>
                        <a:rPr lang="nl-NL" sz="1000" dirty="0"/>
                        <a:t>Adellijke titel/</a:t>
                      </a:r>
                      <a:r>
                        <a:rPr lang="nl-NL" sz="1000" dirty="0" err="1"/>
                        <a:t>predikaat</a:t>
                      </a:r>
                      <a:endParaRPr lang="nl-NL" sz="1000" dirty="0"/>
                    </a:p>
                    <a:p>
                      <a:pPr rtl="0"/>
                      <a:r>
                        <a:rPr lang="nl-NL" sz="1000" dirty="0"/>
                        <a:t>Voorvoegsels geslachtsnaam</a:t>
                      </a:r>
                    </a:p>
                    <a:p>
                      <a:pPr rtl="0"/>
                      <a:r>
                        <a:rPr lang="nl-NL" sz="1000" dirty="0"/>
                        <a:t>Geslachtsnaam.</a:t>
                      </a:r>
                    </a:p>
                    <a:p>
                      <a:pPr rtl="0"/>
                      <a:r>
                        <a:rPr lang="nl-NL" sz="1000" dirty="0"/>
                        <a:t>Het attribuutsoort maakt deel uit van het </a:t>
                      </a:r>
                      <a:r>
                        <a:rPr lang="nl-NL" sz="1000" dirty="0" err="1"/>
                        <a:t>groepattribuutsoort</a:t>
                      </a:r>
                      <a:r>
                        <a:rPr lang="nl-NL" sz="1000" dirty="0"/>
                        <a:t> Persoonsgegevens. .Zie verder de toelichting in de GBA.</a:t>
                      </a:r>
                    </a:p>
                  </a:txBody>
                  <a:tcPr marL="48282" marR="48282" marT="48282" marB="48282">
                    <a:lnL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Tabel 6"/>
          <p:cNvGraphicFramePr>
            <a:graphicFrameLocks noGrp="1"/>
          </p:cNvGraphicFramePr>
          <p:nvPr/>
        </p:nvGraphicFramePr>
        <p:xfrm>
          <a:off x="4357688" y="1357313"/>
          <a:ext cx="4104005" cy="3820512"/>
        </p:xfrm>
        <a:graphic>
          <a:graphicData uri="http://schemas.openxmlformats.org/drawingml/2006/table">
            <a:tbl>
              <a:tblPr/>
              <a:tblGrid>
                <a:gridCol w="1252192"/>
                <a:gridCol w="2851813"/>
              </a:tblGrid>
              <a:tr h="195889">
                <a:tc>
                  <a:txBody>
                    <a:bodyPr/>
                    <a:lstStyle/>
                    <a:p>
                      <a:pPr algn="l" rtl="0"/>
                      <a:r>
                        <a:rPr lang="nl-NL" sz="1000" b="1" dirty="0"/>
                        <a:t>Indicatie materiële historie</a:t>
                      </a:r>
                      <a:endParaRPr lang="nl-NL" sz="1000" dirty="0"/>
                    </a:p>
                  </a:txBody>
                  <a:tcPr marL="48282" marR="48282" marT="48282" marB="48282">
                    <a:lnL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nl-NL" sz="1000"/>
                        <a:t>Nee</a:t>
                      </a:r>
                    </a:p>
                  </a:txBody>
                  <a:tcPr marL="48282" marR="48282" marT="48282" marB="48282">
                    <a:lnL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889">
                <a:tc>
                  <a:txBody>
                    <a:bodyPr/>
                    <a:lstStyle/>
                    <a:p>
                      <a:pPr algn="l" rtl="0"/>
                      <a:r>
                        <a:rPr lang="nl-NL" sz="1000" b="1"/>
                        <a:t>Indicatie formele historie</a:t>
                      </a:r>
                      <a:endParaRPr lang="nl-NL" sz="1000"/>
                    </a:p>
                  </a:txBody>
                  <a:tcPr marL="48282" marR="48282" marT="48282" marB="48282">
                    <a:lnL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nl-NL" sz="1000"/>
                        <a:t>Nee</a:t>
                      </a:r>
                    </a:p>
                  </a:txBody>
                  <a:tcPr marL="48282" marR="48282" marT="48282" marB="48282">
                    <a:lnL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889">
                <a:tc>
                  <a:txBody>
                    <a:bodyPr/>
                    <a:lstStyle/>
                    <a:p>
                      <a:pPr algn="l" rtl="0"/>
                      <a:r>
                        <a:rPr lang="nl-NL" sz="1000" b="1"/>
                        <a:t>Aanduiding gebeurtenis</a:t>
                      </a:r>
                      <a:endParaRPr lang="nl-NL" sz="1000"/>
                    </a:p>
                  </a:txBody>
                  <a:tcPr marL="48282" marR="48282" marT="48282" marB="48282">
                    <a:lnL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nl-NL" sz="1000" dirty="0"/>
                        <a:t>Nee</a:t>
                      </a:r>
                    </a:p>
                  </a:txBody>
                  <a:tcPr marL="48282" marR="48282" marT="48282" marB="48282">
                    <a:lnL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889">
                <a:tc>
                  <a:txBody>
                    <a:bodyPr/>
                    <a:lstStyle/>
                    <a:p>
                      <a:pPr algn="l" rtl="0"/>
                      <a:r>
                        <a:rPr lang="nl-NL" sz="1000" b="1"/>
                        <a:t>Aanduiding brondocument</a:t>
                      </a:r>
                      <a:endParaRPr lang="nl-NL" sz="1000"/>
                    </a:p>
                  </a:txBody>
                  <a:tcPr marL="48282" marR="48282" marT="48282" marB="48282">
                    <a:lnL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nl-NL" sz="1000"/>
                        <a:t>Nee</a:t>
                      </a:r>
                    </a:p>
                  </a:txBody>
                  <a:tcPr marL="48282" marR="48282" marT="48282" marB="48282">
                    <a:lnL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889">
                <a:tc>
                  <a:txBody>
                    <a:bodyPr/>
                    <a:lstStyle/>
                    <a:p>
                      <a:pPr algn="l" rtl="0"/>
                      <a:r>
                        <a:rPr lang="nl-NL" sz="1000" b="1" dirty="0"/>
                        <a:t>Indicatie in onderzoek</a:t>
                      </a:r>
                      <a:endParaRPr lang="nl-NL" sz="1000" dirty="0"/>
                    </a:p>
                  </a:txBody>
                  <a:tcPr marL="48282" marR="48282" marT="48282" marB="48282">
                    <a:lnL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nl-NL" sz="1000"/>
                        <a:t>Nee</a:t>
                      </a:r>
                    </a:p>
                  </a:txBody>
                  <a:tcPr marL="48282" marR="48282" marT="48282" marB="48282">
                    <a:lnL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141">
                <a:tc>
                  <a:txBody>
                    <a:bodyPr/>
                    <a:lstStyle/>
                    <a:p>
                      <a:pPr algn="l" rtl="0"/>
                      <a:r>
                        <a:rPr lang="nl-NL" sz="1000" b="1"/>
                        <a:t>Aanduiding strijdigheid/nietigheid</a:t>
                      </a:r>
                      <a:endParaRPr lang="nl-NL" sz="1000"/>
                    </a:p>
                  </a:txBody>
                  <a:tcPr marL="48282" marR="48282" marT="48282" marB="48282">
                    <a:lnL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nl-NL" sz="1000"/>
                        <a:t>Nee</a:t>
                      </a:r>
                    </a:p>
                  </a:txBody>
                  <a:tcPr marL="48282" marR="48282" marT="48282" marB="48282">
                    <a:lnL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889">
                <a:tc>
                  <a:txBody>
                    <a:bodyPr/>
                    <a:lstStyle/>
                    <a:p>
                      <a:pPr algn="l" rtl="0"/>
                      <a:r>
                        <a:rPr lang="nl-NL" sz="1000" b="1"/>
                        <a:t>Indicatie kardinaliteit</a:t>
                      </a:r>
                      <a:endParaRPr lang="nl-NL" sz="1000"/>
                    </a:p>
                  </a:txBody>
                  <a:tcPr marL="48282" marR="48282" marT="48282" marB="48282">
                    <a:lnL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nl-NL" sz="1000"/>
                        <a:t>1-1</a:t>
                      </a:r>
                    </a:p>
                  </a:txBody>
                  <a:tcPr marL="48282" marR="48282" marT="48282" marB="48282">
                    <a:lnL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4536">
                <a:tc>
                  <a:txBody>
                    <a:bodyPr/>
                    <a:lstStyle/>
                    <a:p>
                      <a:pPr algn="l" rtl="0"/>
                      <a:r>
                        <a:rPr lang="nl-NL" sz="1000" b="1"/>
                        <a:t>Indicatie authentiek</a:t>
                      </a:r>
                      <a:endParaRPr lang="nl-NL" sz="1000"/>
                    </a:p>
                  </a:txBody>
                  <a:tcPr marL="48282" marR="48282" marT="48282" marB="48282">
                    <a:lnL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nl-NL" sz="1000" dirty="0"/>
                        <a:t>Niet authentiek landelijk basisgegeven indien het een ingeschreven persoon betreft, anders een gemeentelijk basisgegeven.</a:t>
                      </a:r>
                    </a:p>
                  </a:txBody>
                  <a:tcPr marL="48282" marR="48282" marT="48282" marB="48282">
                    <a:lnL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Titel 1"/>
          <p:cNvSpPr txBox="1">
            <a:spLocks/>
          </p:cNvSpPr>
          <p:nvPr/>
        </p:nvSpPr>
        <p:spPr>
          <a:xfrm>
            <a:off x="2000250" y="285750"/>
            <a:ext cx="6543675" cy="1143000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>
              <a:defRPr/>
            </a:pPr>
            <a:r>
              <a:rPr lang="nl-NL" sz="3200" b="1" kern="0" dirty="0">
                <a:solidFill>
                  <a:srgbClr val="ED0C8B"/>
                </a:solidFill>
                <a:latin typeface="Verdana" pitchFamily="34" charset="0"/>
                <a:ea typeface="+mj-ea"/>
                <a:cs typeface="+mj-cs"/>
              </a:rPr>
              <a:t>Voorbeeld specificatie </a:t>
            </a:r>
          </a:p>
          <a:p>
            <a:pPr>
              <a:defRPr/>
            </a:pPr>
            <a:r>
              <a:rPr lang="nl-NL" sz="3200" b="1" kern="0" dirty="0">
                <a:solidFill>
                  <a:srgbClr val="ED0C8B"/>
                </a:solidFill>
                <a:latin typeface="Verdana" pitchFamily="34" charset="0"/>
                <a:ea typeface="+mj-ea"/>
                <a:cs typeface="+mj-cs"/>
              </a:rPr>
              <a:t>subgroepattribuut</a:t>
            </a:r>
            <a:endParaRPr lang="nl-NL" sz="3200" kern="0" dirty="0">
              <a:solidFill>
                <a:srgbClr val="ED0C8B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5467" name="Group 171"/>
          <p:cNvGraphicFramePr>
            <a:graphicFrameLocks noGrp="1"/>
          </p:cNvGraphicFramePr>
          <p:nvPr/>
        </p:nvGraphicFramePr>
        <p:xfrm>
          <a:off x="571500" y="1357313"/>
          <a:ext cx="7743854" cy="4750945"/>
        </p:xfrm>
        <a:graphic>
          <a:graphicData uri="http://schemas.openxmlformats.org/drawingml/2006/table">
            <a:tbl>
              <a:tblPr/>
              <a:tblGrid>
                <a:gridCol w="3671888"/>
                <a:gridCol w="4071966"/>
              </a:tblGrid>
              <a:tr h="347663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Beschrijvende</a:t>
                      </a: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kumimoji="0" lang="en-GB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elementen</a:t>
                      </a: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ED0C8B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Metagegevens</a:t>
                      </a: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  <a:tr h="347663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D0C8B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Naam attribuutsoort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en-GB" sz="1800" b="0" i="0" u="none" strike="sngStrike" cap="none" normalizeH="0" baseline="0" dirty="0" err="1" smtClean="0">
                          <a:ln>
                            <a:noFill/>
                          </a:ln>
                          <a:solidFill>
                            <a:srgbClr val="ED0C8B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Indicatie</a:t>
                      </a:r>
                      <a:r>
                        <a:rPr kumimoji="0" lang="en-GB" sz="18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rgbClr val="ED0C8B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kumimoji="0" lang="en-GB" sz="1800" b="0" i="0" u="none" strike="sngStrike" cap="none" normalizeH="0" baseline="0" dirty="0" err="1" smtClean="0">
                          <a:ln>
                            <a:noFill/>
                          </a:ln>
                          <a:solidFill>
                            <a:srgbClr val="ED0C8B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materiele</a:t>
                      </a:r>
                      <a:r>
                        <a:rPr kumimoji="0" lang="en-GB" sz="18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rgbClr val="ED0C8B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kumimoji="0" lang="en-GB" sz="1800" b="0" i="0" u="none" strike="sngStrike" cap="none" normalizeH="0" baseline="0" dirty="0" err="1" smtClean="0">
                          <a:ln>
                            <a:noFill/>
                          </a:ln>
                          <a:solidFill>
                            <a:srgbClr val="ED0C8B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historie</a:t>
                      </a:r>
                      <a:r>
                        <a:rPr kumimoji="0" lang="en-GB" sz="18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rgbClr val="ED0C8B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253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ED0C8B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Herkomst</a:t>
                      </a: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ED0C8B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kumimoji="0" lang="en-GB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ED0C8B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attribuutsoort</a:t>
                      </a: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ED0C8B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en-GB" sz="1800" b="0" i="0" u="none" strike="sngStrike" cap="none" normalizeH="0" baseline="0" dirty="0" err="1" smtClean="0">
                          <a:ln>
                            <a:noFill/>
                          </a:ln>
                          <a:solidFill>
                            <a:srgbClr val="ED0C8B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Indicatie</a:t>
                      </a:r>
                      <a:r>
                        <a:rPr kumimoji="0" lang="en-GB" sz="18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rgbClr val="ED0C8B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kumimoji="0" lang="en-GB" sz="1800" b="0" i="0" u="none" strike="sngStrike" cap="none" normalizeH="0" baseline="0" dirty="0" err="1" smtClean="0">
                          <a:ln>
                            <a:noFill/>
                          </a:ln>
                          <a:solidFill>
                            <a:srgbClr val="ED0C8B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formele</a:t>
                      </a:r>
                      <a:r>
                        <a:rPr kumimoji="0" lang="en-GB" sz="18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rgbClr val="ED0C8B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kumimoji="0" lang="en-GB" sz="1800" b="0" i="0" u="none" strike="sngStrike" cap="none" normalizeH="0" baseline="0" dirty="0" err="1" smtClean="0">
                          <a:ln>
                            <a:noFill/>
                          </a:ln>
                          <a:solidFill>
                            <a:srgbClr val="ED0C8B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historie</a:t>
                      </a:r>
                      <a:r>
                        <a:rPr kumimoji="0" lang="en-GB" sz="18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rgbClr val="ED0C8B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663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D0C8B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Code attribuutsoort 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sngStrike" cap="none" normalizeH="0" baseline="0" dirty="0" err="1" smtClean="0">
                          <a:ln>
                            <a:noFill/>
                          </a:ln>
                          <a:solidFill>
                            <a:srgbClr val="ED0C8B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Aanduiding</a:t>
                      </a:r>
                      <a:r>
                        <a:rPr kumimoji="0" lang="en-GB" sz="18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rgbClr val="ED0C8B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kumimoji="0" lang="en-GB" sz="1800" b="0" i="0" u="none" strike="sngStrike" cap="none" normalizeH="0" baseline="0" dirty="0" err="1" smtClean="0">
                          <a:ln>
                            <a:noFill/>
                          </a:ln>
                          <a:solidFill>
                            <a:srgbClr val="ED0C8B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gebeurtenis</a:t>
                      </a:r>
                      <a:r>
                        <a:rPr kumimoji="0" lang="en-GB" sz="18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rgbClr val="ED0C8B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9575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D0C8B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XML-tag attribuutsoort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en-GB" sz="1800" b="0" i="0" u="none" strike="sngStrike" cap="none" normalizeH="0" baseline="0" dirty="0" err="1" smtClean="0">
                          <a:ln>
                            <a:noFill/>
                          </a:ln>
                          <a:solidFill>
                            <a:srgbClr val="ED0C8B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Aanduiding</a:t>
                      </a:r>
                      <a:r>
                        <a:rPr kumimoji="0" lang="en-GB" sz="18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rgbClr val="ED0C8B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kumimoji="0" lang="en-GB" sz="1800" b="0" i="0" u="none" strike="sngStrike" cap="none" normalizeH="0" baseline="0" dirty="0" err="1" smtClean="0">
                          <a:ln>
                            <a:noFill/>
                          </a:ln>
                          <a:solidFill>
                            <a:srgbClr val="ED0C8B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brondocument</a:t>
                      </a:r>
                      <a:r>
                        <a:rPr kumimoji="0" lang="en-GB" sz="18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rgbClr val="ED0C8B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663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D0C8B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Definitie attribuutsoort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en-GB" sz="1800" b="0" i="0" u="none" strike="sngStrike" cap="none" normalizeH="0" baseline="0" dirty="0" err="1" smtClean="0">
                          <a:ln>
                            <a:noFill/>
                          </a:ln>
                          <a:solidFill>
                            <a:srgbClr val="ED0C8B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Indicatie</a:t>
                      </a:r>
                      <a:r>
                        <a:rPr kumimoji="0" lang="en-GB" sz="18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rgbClr val="ED0C8B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 in </a:t>
                      </a:r>
                      <a:r>
                        <a:rPr kumimoji="0" lang="en-GB" sz="1800" b="0" i="0" u="none" strike="sngStrike" cap="none" normalizeH="0" baseline="0" dirty="0" err="1" smtClean="0">
                          <a:ln>
                            <a:noFill/>
                          </a:ln>
                          <a:solidFill>
                            <a:srgbClr val="ED0C8B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onderzoek</a:t>
                      </a:r>
                      <a:r>
                        <a:rPr kumimoji="0" lang="en-GB" sz="18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rgbClr val="ED0C8B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663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D0C8B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Herkomst definitie attribuutsoort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en-GB" sz="1800" b="0" i="0" u="none" strike="sngStrike" cap="none" normalizeH="0" baseline="0" dirty="0" err="1" smtClean="0">
                          <a:ln>
                            <a:noFill/>
                          </a:ln>
                          <a:solidFill>
                            <a:srgbClr val="ED0C8B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Aanduiding</a:t>
                      </a:r>
                      <a:r>
                        <a:rPr kumimoji="0" lang="en-GB" sz="18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rgbClr val="ED0C8B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kumimoji="0" lang="en-GB" sz="1800" b="0" i="0" u="none" strike="sngStrike" cap="none" normalizeH="0" baseline="0" dirty="0" err="1" smtClean="0">
                          <a:ln>
                            <a:noFill/>
                          </a:ln>
                          <a:solidFill>
                            <a:srgbClr val="ED0C8B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strijdigheid</a:t>
                      </a:r>
                      <a:r>
                        <a:rPr kumimoji="0" lang="en-GB" sz="18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rgbClr val="ED0C8B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 / </a:t>
                      </a:r>
                      <a:r>
                        <a:rPr kumimoji="0" lang="en-GB" sz="1800" b="0" i="0" u="none" strike="sngStrike" cap="none" normalizeH="0" baseline="0" dirty="0" err="1" smtClean="0">
                          <a:ln>
                            <a:noFill/>
                          </a:ln>
                          <a:solidFill>
                            <a:srgbClr val="ED0C8B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nietigheid</a:t>
                      </a:r>
                      <a:r>
                        <a:rPr kumimoji="0" lang="en-GB" sz="18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rgbClr val="ED0C8B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663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D0C8B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Datum opname attribuutsoort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663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ED0C8B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Toelichting</a:t>
                      </a: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ED0C8B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kumimoji="0" lang="en-GB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ED0C8B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attribuutsoort</a:t>
                      </a: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ED0C8B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9575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D0C8B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Domein attribuutsoort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663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  <a:defRPr/>
                      </a:pPr>
                      <a:r>
                        <a:rPr kumimoji="0" lang="en-GB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ED0C8B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Indicatie</a:t>
                      </a: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ED0C8B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kumimoji="0" lang="en-GB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ED0C8B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kardinaliteit</a:t>
                      </a: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ED0C8B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663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  <a:defRPr/>
                      </a:pPr>
                      <a:r>
                        <a:rPr kumimoji="0" lang="en-GB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ED0C8B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Indicatie</a:t>
                      </a: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ED0C8B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kumimoji="0" lang="en-GB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ED0C8B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authentiek</a:t>
                      </a: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ED0C8B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663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  <a:defRPr/>
                      </a:pPr>
                      <a:r>
                        <a:rPr kumimoji="0" lang="en-GB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ED0C8B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Regels</a:t>
                      </a: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ED0C8B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kumimoji="0" lang="en-GB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ED0C8B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attribuutsoort</a:t>
                      </a:r>
                      <a:endParaRPr kumimoji="0" lang="nl-NL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ED0C8B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Titel 1"/>
          <p:cNvSpPr txBox="1">
            <a:spLocks/>
          </p:cNvSpPr>
          <p:nvPr/>
        </p:nvSpPr>
        <p:spPr>
          <a:xfrm>
            <a:off x="1428750" y="285750"/>
            <a:ext cx="6543675" cy="1143000"/>
          </a:xfrm>
          <a:prstGeom prst="rect">
            <a:avLst/>
          </a:prstGeom>
        </p:spPr>
        <p:txBody>
          <a:bodyPr>
            <a:normAutofit fontScale="82500" lnSpcReduction="10000"/>
          </a:bodyPr>
          <a:lstStyle/>
          <a:p>
            <a:pPr>
              <a:defRPr/>
            </a:pPr>
            <a:r>
              <a:rPr lang="nl-NL" sz="3200" b="1" kern="0" dirty="0">
                <a:solidFill>
                  <a:srgbClr val="ED0C8B"/>
                </a:solidFill>
                <a:latin typeface="Verdana" pitchFamily="34" charset="0"/>
                <a:ea typeface="+mj-ea"/>
                <a:cs typeface="+mj-cs"/>
              </a:rPr>
              <a:t>Specificatie(groep)attribuut </a:t>
            </a:r>
            <a:r>
              <a:rPr lang="nl-NL" sz="5500" b="1" kern="0" dirty="0">
                <a:solidFill>
                  <a:srgbClr val="ED0C8B"/>
                </a:solidFill>
                <a:latin typeface="Verdana" pitchFamily="34" charset="0"/>
                <a:ea typeface="+mj-ea"/>
                <a:cs typeface="+mj-cs"/>
                <a:sym typeface="Symbol"/>
              </a:rPr>
              <a:t></a:t>
            </a:r>
            <a:r>
              <a:rPr lang="nl-NL" sz="3200" b="1" kern="0" dirty="0">
                <a:solidFill>
                  <a:srgbClr val="ED0C8B"/>
                </a:solidFill>
                <a:latin typeface="Verdana" pitchFamily="34" charset="0"/>
                <a:ea typeface="+mj-ea"/>
                <a:cs typeface="+mj-cs"/>
                <a:sym typeface="Symbol"/>
              </a:rPr>
              <a:t> </a:t>
            </a:r>
          </a:p>
          <a:p>
            <a:pPr>
              <a:defRPr/>
            </a:pPr>
            <a:r>
              <a:rPr lang="nl-NL" sz="3200" b="1" kern="0" dirty="0">
                <a:solidFill>
                  <a:srgbClr val="ED0C8B"/>
                </a:solidFill>
                <a:latin typeface="Verdana" pitchFamily="34" charset="0"/>
                <a:ea typeface="+mj-ea"/>
                <a:cs typeface="+mj-cs"/>
                <a:sym typeface="Symbol"/>
              </a:rPr>
              <a:t>groepattribuut</a:t>
            </a:r>
            <a:r>
              <a:rPr lang="nl-NL" sz="3200" b="1" kern="0" dirty="0">
                <a:solidFill>
                  <a:srgbClr val="ED0C8B"/>
                </a:solidFill>
                <a:latin typeface="Verdana" pitchFamily="34" charset="0"/>
                <a:ea typeface="+mj-ea"/>
                <a:cs typeface="+mj-cs"/>
              </a:rPr>
              <a:t> in UML</a:t>
            </a:r>
            <a:endParaRPr lang="nl-NL" sz="3200" kern="0" dirty="0">
              <a:solidFill>
                <a:srgbClr val="ED0C8B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 2"/>
          <p:cNvGraphicFramePr>
            <a:graphicFrameLocks noGrp="1"/>
          </p:cNvGraphicFramePr>
          <p:nvPr/>
        </p:nvGraphicFramePr>
        <p:xfrm>
          <a:off x="571500" y="1071563"/>
          <a:ext cx="4000528" cy="5416434"/>
        </p:xfrm>
        <a:graphic>
          <a:graphicData uri="http://schemas.openxmlformats.org/drawingml/2006/table">
            <a:tbl>
              <a:tblPr/>
              <a:tblGrid>
                <a:gridCol w="1216675"/>
                <a:gridCol w="2783853"/>
              </a:tblGrid>
              <a:tr h="190332">
                <a:tc>
                  <a:txBody>
                    <a:bodyPr/>
                    <a:lstStyle/>
                    <a:p>
                      <a:pPr algn="l" rtl="0"/>
                      <a:r>
                        <a:rPr lang="nl-NL" sz="1000" b="1" dirty="0"/>
                        <a:t>Naam relatiesoort</a:t>
                      </a:r>
                      <a:endParaRPr lang="nl-NL" sz="1000" dirty="0"/>
                    </a:p>
                  </a:txBody>
                  <a:tcPr marL="46913" marR="46913" marT="46913" marB="46913">
                    <a:lnL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nl-NL" sz="1000"/>
                        <a:t>LIGPLAATS heeft als hoofdadres NUMMERAANDUIDING</a:t>
                      </a:r>
                    </a:p>
                  </a:txBody>
                  <a:tcPr marL="46913" marR="46913" marT="46913" marB="46913">
                    <a:lnL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332">
                <a:tc>
                  <a:txBody>
                    <a:bodyPr/>
                    <a:lstStyle/>
                    <a:p>
                      <a:pPr algn="l" rtl="0"/>
                      <a:r>
                        <a:rPr lang="nl-NL" sz="1000" b="1"/>
                        <a:t>Herkomst relatiesoort</a:t>
                      </a:r>
                      <a:endParaRPr lang="nl-NL" sz="1000"/>
                    </a:p>
                  </a:txBody>
                  <a:tcPr marL="46913" marR="46913" marT="46913" marB="46913">
                    <a:lnL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nl-NL" sz="1000"/>
                        <a:t>KING op basis van BAG</a:t>
                      </a:r>
                    </a:p>
                  </a:txBody>
                  <a:tcPr marL="46913" marR="46913" marT="46913" marB="46913">
                    <a:lnL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332">
                <a:tc>
                  <a:txBody>
                    <a:bodyPr/>
                    <a:lstStyle/>
                    <a:p>
                      <a:pPr algn="l" rtl="0"/>
                      <a:r>
                        <a:rPr lang="nl-NL" sz="1000" b="1"/>
                        <a:t>Code relatiesoort </a:t>
                      </a:r>
                      <a:endParaRPr lang="nl-NL" sz="1000"/>
                    </a:p>
                  </a:txBody>
                  <a:tcPr marL="46913" marR="46913" marT="46913" marB="46913">
                    <a:lnL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nl-NL" sz="1000"/>
                        <a:t>57.10/58.10</a:t>
                      </a:r>
                    </a:p>
                  </a:txBody>
                  <a:tcPr marL="46913" marR="46913" marT="46913" marB="46913">
                    <a:lnL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9852">
                <a:tc>
                  <a:txBody>
                    <a:bodyPr/>
                    <a:lstStyle/>
                    <a:p>
                      <a:pPr algn="l" rtl="0"/>
                      <a:r>
                        <a:rPr lang="nl-NL" sz="1000" b="1"/>
                        <a:t>Definitie relatiesoort</a:t>
                      </a:r>
                      <a:endParaRPr lang="nl-NL" sz="1000"/>
                    </a:p>
                  </a:txBody>
                  <a:tcPr marL="46913" marR="46913" marT="46913" marB="46913">
                    <a:lnL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nl-NL" sz="1000" dirty="0"/>
                        <a:t>De identificatiecode nummeraanduiding waaronder het hoofdadres van een LIGPLAATS, dat in het kader van de basisregistratie gebouwen als zodanig is aangemerkt, is opgenomen in de basisregistratie adressen.</a:t>
                      </a:r>
                    </a:p>
                  </a:txBody>
                  <a:tcPr marL="46913" marR="46913" marT="46913" marB="46913">
                    <a:lnL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5393">
                <a:tc>
                  <a:txBody>
                    <a:bodyPr/>
                    <a:lstStyle/>
                    <a:p>
                      <a:pPr algn="l" rtl="0"/>
                      <a:r>
                        <a:rPr lang="nl-NL" sz="1000" b="1"/>
                        <a:t>Herkomst definitie relatiesoort</a:t>
                      </a:r>
                      <a:endParaRPr lang="nl-NL" sz="1000"/>
                    </a:p>
                  </a:txBody>
                  <a:tcPr marL="46913" marR="46913" marT="46913" marB="46913">
                    <a:lnL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nl-NL" sz="1000"/>
                        <a:t>KING op basis van BAG</a:t>
                      </a:r>
                    </a:p>
                  </a:txBody>
                  <a:tcPr marL="46913" marR="46913" marT="46913" marB="46913">
                    <a:lnL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332">
                <a:tc>
                  <a:txBody>
                    <a:bodyPr/>
                    <a:lstStyle/>
                    <a:p>
                      <a:pPr algn="l" rtl="0"/>
                      <a:r>
                        <a:rPr lang="nl-NL" sz="1000" b="1"/>
                        <a:t>Datum opname relatiesoort</a:t>
                      </a:r>
                      <a:endParaRPr lang="nl-NL" sz="1000"/>
                    </a:p>
                  </a:txBody>
                  <a:tcPr marL="46913" marR="46913" marT="46913" marB="46913">
                    <a:lnL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nl-NL" sz="1000"/>
                        <a:t>24-04-09</a:t>
                      </a:r>
                    </a:p>
                  </a:txBody>
                  <a:tcPr marL="46913" marR="46913" marT="46913" marB="46913">
                    <a:lnL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9372">
                <a:tc>
                  <a:txBody>
                    <a:bodyPr/>
                    <a:lstStyle/>
                    <a:p>
                      <a:pPr algn="l" rtl="0"/>
                      <a:r>
                        <a:rPr lang="nl-NL" sz="1000" b="1"/>
                        <a:t>Toelichting relatiesoort</a:t>
                      </a:r>
                      <a:endParaRPr lang="nl-NL" sz="1000"/>
                    </a:p>
                  </a:txBody>
                  <a:tcPr marL="46913" marR="46913" marT="46913" marB="46913">
                    <a:lnL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nl-NL" sz="1000" dirty="0"/>
                        <a:t>In de BAG is dit gemodelleerd als het attribuutsoort ‘Aanduiding hoofdadres ligplaats’ bij het objecttype LIGPLAATS.</a:t>
                      </a:r>
                    </a:p>
                    <a:p>
                      <a:pPr rtl="0"/>
                      <a:r>
                        <a:rPr lang="nl-NL" sz="1000" dirty="0"/>
                        <a:t>De relatie is de tegenhanger van het relatiesoort NUMMERAANDUIDING is hoofdadres van LIGPLAATS.</a:t>
                      </a:r>
                    </a:p>
                    <a:p>
                      <a:pPr rtl="0"/>
                      <a:r>
                        <a:rPr lang="nl-NL" sz="1000" dirty="0"/>
                        <a:t>De relatiesoort maakt deel uit van de </a:t>
                      </a:r>
                      <a:r>
                        <a:rPr lang="nl-NL" sz="1000" dirty="0" err="1"/>
                        <a:t>groepattribuutsoort</a:t>
                      </a:r>
                      <a:r>
                        <a:rPr lang="nl-NL" sz="1000" dirty="0"/>
                        <a:t> </a:t>
                      </a:r>
                      <a:r>
                        <a:rPr lang="nl-NL" sz="1000" dirty="0" err="1"/>
                        <a:t>BAG-gegevens</a:t>
                      </a:r>
                      <a:r>
                        <a:rPr lang="nl-NL" sz="1000" dirty="0"/>
                        <a:t>. Zie verder de toelichtingen in de BAG bij beide attribuutsoorten.</a:t>
                      </a:r>
                    </a:p>
                  </a:txBody>
                  <a:tcPr marL="46913" marR="46913" marT="46913" marB="46913">
                    <a:lnL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332">
                <a:tc>
                  <a:txBody>
                    <a:bodyPr/>
                    <a:lstStyle/>
                    <a:p>
                      <a:pPr algn="l" rtl="0"/>
                      <a:r>
                        <a:rPr lang="nl-NL" sz="1000" dirty="0" smtClean="0"/>
                        <a:t>…..</a:t>
                      </a:r>
                      <a:endParaRPr lang="nl-NL" sz="1000" dirty="0"/>
                    </a:p>
                  </a:txBody>
                  <a:tcPr marL="46913" marR="46913" marT="46913" marB="46913">
                    <a:lnL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nl-NL" sz="1000" dirty="0" smtClean="0"/>
                        <a:t>…</a:t>
                      </a:r>
                      <a:endParaRPr lang="nl-NL" sz="1000" dirty="0"/>
                    </a:p>
                  </a:txBody>
                  <a:tcPr marL="46913" marR="46913" marT="46913" marB="46913">
                    <a:lnL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332">
                <a:tc>
                  <a:txBody>
                    <a:bodyPr/>
                    <a:lstStyle/>
                    <a:p>
                      <a:pPr algn="l" rtl="0"/>
                      <a:r>
                        <a:rPr lang="nl-NL" sz="1000" b="1" dirty="0"/>
                        <a:t>Regels relatiesoort</a:t>
                      </a:r>
                      <a:endParaRPr lang="nl-NL" sz="1000" dirty="0"/>
                    </a:p>
                  </a:txBody>
                  <a:tcPr marL="46913" marR="46913" marT="46913" marB="46913">
                    <a:lnL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nl-NL" sz="1000" dirty="0"/>
                        <a:t>-</a:t>
                      </a:r>
                    </a:p>
                  </a:txBody>
                  <a:tcPr marL="46913" marR="46913" marT="46913" marB="46913">
                    <a:lnL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4" name="Tabel 3"/>
          <p:cNvGraphicFramePr>
            <a:graphicFrameLocks noGrp="1"/>
          </p:cNvGraphicFramePr>
          <p:nvPr/>
        </p:nvGraphicFramePr>
        <p:xfrm>
          <a:off x="4786313" y="1000125"/>
          <a:ext cx="3857652" cy="5695714"/>
        </p:xfrm>
        <a:graphic>
          <a:graphicData uri="http://schemas.openxmlformats.org/drawingml/2006/table">
            <a:tbl>
              <a:tblPr/>
              <a:tblGrid>
                <a:gridCol w="1067561"/>
                <a:gridCol w="2790091"/>
              </a:tblGrid>
              <a:tr h="173822">
                <a:tc>
                  <a:txBody>
                    <a:bodyPr/>
                    <a:lstStyle/>
                    <a:p>
                      <a:pPr algn="l" rtl="0"/>
                      <a:r>
                        <a:rPr lang="nl-NL" sz="1000" b="1" dirty="0"/>
                        <a:t>Naam relatiesoort</a:t>
                      </a:r>
                      <a:endParaRPr lang="nl-NL" sz="1000" dirty="0"/>
                    </a:p>
                  </a:txBody>
                  <a:tcPr marL="42843" marR="42843" marT="42843" marB="42843">
                    <a:lnL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nl-NL" sz="1000"/>
                        <a:t>NUMMERAANDUIDING is hoofdadres van LIGPLAATS</a:t>
                      </a:r>
                    </a:p>
                  </a:txBody>
                  <a:tcPr marL="42843" marR="42843" marT="42843" marB="42843">
                    <a:lnL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822">
                <a:tc>
                  <a:txBody>
                    <a:bodyPr/>
                    <a:lstStyle/>
                    <a:p>
                      <a:pPr algn="l" rtl="0"/>
                      <a:r>
                        <a:rPr lang="nl-NL" sz="1000" b="1"/>
                        <a:t>Herkomst relatiesoort</a:t>
                      </a:r>
                      <a:endParaRPr lang="nl-NL" sz="1000"/>
                    </a:p>
                  </a:txBody>
                  <a:tcPr marL="42843" marR="42843" marT="42843" marB="42843">
                    <a:lnL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nl-NL" sz="1000"/>
                        <a:t>KING</a:t>
                      </a:r>
                    </a:p>
                  </a:txBody>
                  <a:tcPr marL="42843" marR="42843" marT="42843" marB="42843">
                    <a:lnL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8226">
                <a:tc>
                  <a:txBody>
                    <a:bodyPr/>
                    <a:lstStyle/>
                    <a:p>
                      <a:pPr algn="l" rtl="0"/>
                      <a:r>
                        <a:rPr lang="nl-NL" sz="1000" b="1"/>
                        <a:t>Code relatiesoort </a:t>
                      </a:r>
                      <a:endParaRPr lang="nl-NL" sz="1000"/>
                    </a:p>
                  </a:txBody>
                  <a:tcPr marL="42843" marR="42843" marT="42843" marB="42843">
                    <a:lnL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nl-NL" sz="1000" dirty="0"/>
                        <a:t/>
                      </a:r>
                      <a:br>
                        <a:rPr lang="nl-NL" sz="1000" dirty="0"/>
                      </a:br>
                      <a:endParaRPr lang="nl-NL" sz="1000" dirty="0"/>
                    </a:p>
                  </a:txBody>
                  <a:tcPr marL="42843" marR="42843" marT="42843" marB="42843">
                    <a:lnL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957">
                <a:tc>
                  <a:txBody>
                    <a:bodyPr/>
                    <a:lstStyle/>
                    <a:p>
                      <a:pPr algn="l" rtl="0"/>
                      <a:r>
                        <a:rPr lang="nl-NL" sz="1000" b="1"/>
                        <a:t>Definitie relatiesoort</a:t>
                      </a:r>
                      <a:endParaRPr lang="nl-NL" sz="1000"/>
                    </a:p>
                  </a:txBody>
                  <a:tcPr marL="42843" marR="42843" marT="42843" marB="42843">
                    <a:lnL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nl-NL" sz="1000"/>
                        <a:t>De LIGPLAATS waarbij de NUMMERAANDUIDING als onderdeel van het hoofdadres is opgenomen.</a:t>
                      </a:r>
                    </a:p>
                  </a:txBody>
                  <a:tcPr marL="42843" marR="42843" marT="42843" marB="42843">
                    <a:lnL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371">
                <a:tc>
                  <a:txBody>
                    <a:bodyPr/>
                    <a:lstStyle/>
                    <a:p>
                      <a:pPr algn="l" rtl="0"/>
                      <a:r>
                        <a:rPr lang="nl-NL" sz="1000" b="1"/>
                        <a:t>Herkomst definitie relatiesoort</a:t>
                      </a:r>
                      <a:endParaRPr lang="nl-NL" sz="1000"/>
                    </a:p>
                  </a:txBody>
                  <a:tcPr marL="42843" marR="42843" marT="42843" marB="42843">
                    <a:lnL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nl-NL" sz="1000" dirty="0"/>
                        <a:t>KING</a:t>
                      </a:r>
                    </a:p>
                  </a:txBody>
                  <a:tcPr marL="42843" marR="42843" marT="42843" marB="42843">
                    <a:lnL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822">
                <a:tc>
                  <a:txBody>
                    <a:bodyPr/>
                    <a:lstStyle/>
                    <a:p>
                      <a:pPr algn="l" rtl="0"/>
                      <a:r>
                        <a:rPr lang="nl-NL" sz="1000" b="1"/>
                        <a:t>Datum opname relatiesoort</a:t>
                      </a:r>
                      <a:endParaRPr lang="nl-NL" sz="1000"/>
                    </a:p>
                  </a:txBody>
                  <a:tcPr marL="42843" marR="42843" marT="42843" marB="42843">
                    <a:lnL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nl-NL" sz="1000"/>
                        <a:t>24-04-09</a:t>
                      </a:r>
                    </a:p>
                  </a:txBody>
                  <a:tcPr marL="42843" marR="42843" marT="42843" marB="42843">
                    <a:lnL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4496">
                <a:tc>
                  <a:txBody>
                    <a:bodyPr/>
                    <a:lstStyle/>
                    <a:p>
                      <a:pPr algn="l" rtl="0"/>
                      <a:r>
                        <a:rPr lang="nl-NL" sz="1000" b="1"/>
                        <a:t>Toelichting relatiesoort</a:t>
                      </a:r>
                      <a:endParaRPr lang="nl-NL" sz="1000"/>
                    </a:p>
                  </a:txBody>
                  <a:tcPr marL="42843" marR="42843" marT="42843" marB="42843">
                    <a:lnL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nl-NL" sz="1000" dirty="0"/>
                        <a:t>De relatie is de tegenhanger van de attribuutsoort ‘Aanduiding hoofdadres ligplaats’ bij de LIGPLAATS in de BAG </a:t>
                      </a:r>
                      <a:r>
                        <a:rPr lang="nl-NL" sz="1000" dirty="0" err="1"/>
                        <a:t>cq</a:t>
                      </a:r>
                      <a:r>
                        <a:rPr lang="nl-NL" sz="1000" dirty="0"/>
                        <a:t>. van het relatiesoort LIGPLAATS heeft als hoofdadres NUMMERAANDUIDING.</a:t>
                      </a:r>
                    </a:p>
                    <a:p>
                      <a:pPr rtl="0"/>
                      <a:r>
                        <a:rPr lang="nl-NL" sz="1000" dirty="0"/>
                        <a:t>De relatiesoort maakt deel uit van de </a:t>
                      </a:r>
                      <a:r>
                        <a:rPr lang="nl-NL" sz="1000" dirty="0" err="1"/>
                        <a:t>groepattribuutsoort</a:t>
                      </a:r>
                      <a:r>
                        <a:rPr lang="nl-NL" sz="1000" dirty="0"/>
                        <a:t> </a:t>
                      </a:r>
                      <a:r>
                        <a:rPr lang="nl-NL" sz="1000" dirty="0" err="1"/>
                        <a:t>BAG-gegevens</a:t>
                      </a:r>
                      <a:r>
                        <a:rPr lang="nl-NL" sz="1000" dirty="0"/>
                        <a:t>. Zie verder de toelichting in de BAG.</a:t>
                      </a:r>
                    </a:p>
                  </a:txBody>
                  <a:tcPr marL="42843" marR="42843" marT="42843" marB="42843">
                    <a:lnL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822">
                <a:tc>
                  <a:txBody>
                    <a:bodyPr/>
                    <a:lstStyle/>
                    <a:p>
                      <a:pPr algn="l" rtl="0"/>
                      <a:r>
                        <a:rPr lang="nl-NL" sz="1000" dirty="0" smtClean="0"/>
                        <a:t>…</a:t>
                      </a:r>
                      <a:endParaRPr lang="nl-NL" sz="1000" dirty="0"/>
                    </a:p>
                  </a:txBody>
                  <a:tcPr marL="42843" marR="42843" marT="42843" marB="42843">
                    <a:lnL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nl-NL" sz="1000" dirty="0" smtClean="0"/>
                        <a:t>…</a:t>
                      </a:r>
                      <a:endParaRPr lang="nl-NL" sz="1000" dirty="0"/>
                    </a:p>
                  </a:txBody>
                  <a:tcPr marL="42843" marR="42843" marT="42843" marB="42843">
                    <a:lnL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6361">
                <a:tc>
                  <a:txBody>
                    <a:bodyPr/>
                    <a:lstStyle/>
                    <a:p>
                      <a:pPr algn="l" rtl="0"/>
                      <a:r>
                        <a:rPr lang="nl-NL" sz="1000" b="1" dirty="0"/>
                        <a:t>Regels relatiesoort</a:t>
                      </a:r>
                      <a:endParaRPr lang="nl-NL" sz="1000" dirty="0"/>
                    </a:p>
                  </a:txBody>
                  <a:tcPr marL="42843" marR="42843" marT="42843" marB="42843">
                    <a:lnL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nl-NL" sz="1000" dirty="0"/>
                        <a:t>Elke nummeraanduiding heeft deze relatie dan wel precies één van de andere hoofd- of </a:t>
                      </a:r>
                      <a:r>
                        <a:rPr lang="nl-NL" sz="1000" dirty="0" err="1"/>
                        <a:t>nevenadresrelaties</a:t>
                      </a:r>
                      <a:r>
                        <a:rPr lang="nl-NL" sz="1000" dirty="0"/>
                        <a:t> naar een verblijfsobject, ligplaats of standplaats. Een nummeraanduiding kan dus slechts het hoofd- of het nevenadres zijn van een verblijfsobject dan wel een lig- of standplaats.</a:t>
                      </a:r>
                    </a:p>
                  </a:txBody>
                  <a:tcPr marL="42843" marR="42843" marT="42843" marB="42843">
                    <a:lnL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Titel 1"/>
          <p:cNvSpPr txBox="1">
            <a:spLocks/>
          </p:cNvSpPr>
          <p:nvPr/>
        </p:nvSpPr>
        <p:spPr>
          <a:xfrm>
            <a:off x="1643063" y="214313"/>
            <a:ext cx="6543675" cy="1143000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>
              <a:defRPr/>
            </a:pPr>
            <a:r>
              <a:rPr lang="nl-NL" sz="3200" b="1" kern="0" dirty="0" smtClean="0">
                <a:solidFill>
                  <a:srgbClr val="ED0C8B"/>
                </a:solidFill>
                <a:latin typeface="Verdana" pitchFamily="34" charset="0"/>
                <a:ea typeface="+mj-ea"/>
                <a:cs typeface="+mj-cs"/>
              </a:rPr>
              <a:t>Voorbeeld specificatie </a:t>
            </a:r>
          </a:p>
          <a:p>
            <a:pPr>
              <a:defRPr/>
            </a:pPr>
            <a:r>
              <a:rPr lang="nl-NL" sz="3200" b="1" kern="0" dirty="0" smtClean="0">
                <a:solidFill>
                  <a:srgbClr val="ED0C8B"/>
                </a:solidFill>
                <a:latin typeface="Verdana" pitchFamily="34" charset="0"/>
                <a:ea typeface="+mj-ea"/>
                <a:cs typeface="+mj-cs"/>
              </a:rPr>
              <a:t>heen- en terugrelatie</a:t>
            </a:r>
            <a:endParaRPr lang="nl-NL" sz="3200" kern="0" dirty="0">
              <a:solidFill>
                <a:srgbClr val="ED0C8B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el 4"/>
          <p:cNvGraphicFramePr>
            <a:graphicFrameLocks noGrp="1"/>
          </p:cNvGraphicFramePr>
          <p:nvPr/>
        </p:nvGraphicFramePr>
        <p:xfrm>
          <a:off x="1143000" y="1571625"/>
          <a:ext cx="7572428" cy="4214842"/>
        </p:xfrm>
        <a:graphic>
          <a:graphicData uri="http://schemas.openxmlformats.org/drawingml/2006/table">
            <a:tbl>
              <a:tblPr/>
              <a:tblGrid>
                <a:gridCol w="2106413"/>
                <a:gridCol w="5466015"/>
              </a:tblGrid>
              <a:tr h="238797">
                <a:tc>
                  <a:txBody>
                    <a:bodyPr/>
                    <a:lstStyle/>
                    <a:p>
                      <a:pPr rtl="0"/>
                      <a:r>
                        <a:rPr lang="nl-NL" sz="1000" b="1" dirty="0"/>
                        <a:t>Naam objecttype</a:t>
                      </a:r>
                      <a:endParaRPr lang="nl-NL" sz="1000" dirty="0"/>
                    </a:p>
                  </a:txBody>
                  <a:tcPr marL="27825" marR="27825" marT="27825" marB="27825">
                    <a:lnL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nl-NL" sz="1000"/>
                        <a:t>ADRESSEERBAAR OBJECT AANDUIDING</a:t>
                      </a:r>
                    </a:p>
                  </a:txBody>
                  <a:tcPr marL="27825" marR="27825" marT="27825" marB="27825">
                    <a:lnL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2945">
                <a:tc>
                  <a:txBody>
                    <a:bodyPr/>
                    <a:lstStyle/>
                    <a:p>
                      <a:pPr rtl="0"/>
                      <a:r>
                        <a:rPr lang="nl-NL" sz="1000" b="1" dirty="0"/>
                        <a:t>Overzicht attributen</a:t>
                      </a:r>
                      <a:endParaRPr lang="nl-NL" sz="1000" dirty="0"/>
                    </a:p>
                  </a:txBody>
                  <a:tcPr marL="27825" marR="27825" marT="27825" marB="27825">
                    <a:lnL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nl-NL" sz="1000" i="1" dirty="0"/>
                        <a:t>Code Gegevensnaam Herkomst</a:t>
                      </a:r>
                      <a:endParaRPr lang="nl-NL" sz="1000" dirty="0"/>
                    </a:p>
                    <a:p>
                      <a:pPr rtl="0"/>
                      <a:r>
                        <a:rPr lang="nl-NL" sz="1000" b="1" dirty="0" err="1"/>
                        <a:t>BAG-gegevens</a:t>
                      </a:r>
                      <a:r>
                        <a:rPr lang="nl-NL" sz="1000" b="1" dirty="0"/>
                        <a:t> </a:t>
                      </a:r>
                    </a:p>
                    <a:p>
                      <a:pPr rtl="0"/>
                      <a:r>
                        <a:rPr lang="nl-NL" sz="1000" b="1" dirty="0" smtClean="0"/>
                        <a:t>     11.02 </a:t>
                      </a:r>
                      <a:r>
                        <a:rPr lang="nl-NL" sz="1000" b="1" dirty="0"/>
                        <a:t>Identificatiecode adresseerbaar object aanduiding </a:t>
                      </a:r>
                    </a:p>
                    <a:p>
                      <a:pPr rtl="0"/>
                      <a:r>
                        <a:rPr lang="nl-NL" sz="1000" b="1" dirty="0" smtClean="0"/>
                        <a:t>     11.20 </a:t>
                      </a:r>
                      <a:r>
                        <a:rPr lang="nl-NL" sz="1000" b="1" dirty="0"/>
                        <a:t>Huisnummer </a:t>
                      </a:r>
                    </a:p>
                    <a:p>
                      <a:pPr rtl="0"/>
                      <a:r>
                        <a:rPr lang="nl-NL" sz="1000" b="1" dirty="0" smtClean="0"/>
                        <a:t>     11.30 </a:t>
                      </a:r>
                      <a:r>
                        <a:rPr lang="nl-NL" sz="1000" b="1" dirty="0"/>
                        <a:t>Huisletter </a:t>
                      </a:r>
                    </a:p>
                    <a:p>
                      <a:pPr rtl="0"/>
                      <a:r>
                        <a:rPr lang="nl-NL" sz="1000" b="1" dirty="0" smtClean="0"/>
                        <a:t>11.40 </a:t>
                      </a:r>
                      <a:r>
                        <a:rPr lang="nl-NL" sz="1000" b="1" dirty="0"/>
                        <a:t>Huisnummertoevoeging </a:t>
                      </a:r>
                    </a:p>
                    <a:p>
                      <a:pPr rtl="0"/>
                      <a:r>
                        <a:rPr lang="nl-NL" sz="1000" b="1" dirty="0" smtClean="0"/>
                        <a:t>11.60 </a:t>
                      </a:r>
                      <a:r>
                        <a:rPr lang="nl-NL" sz="1000" b="1" dirty="0"/>
                        <a:t>Postcode </a:t>
                      </a:r>
                    </a:p>
                    <a:p>
                      <a:pPr rtl="0"/>
                      <a:r>
                        <a:rPr lang="nl-NL" sz="1000" dirty="0"/>
                        <a:t>Datum begin geldigheid adresseerbaar </a:t>
                      </a:r>
                      <a:r>
                        <a:rPr lang="nl-NL" sz="1000" dirty="0" smtClean="0"/>
                        <a:t>object aanduiding </a:t>
                      </a:r>
                      <a:endParaRPr lang="nl-NL" sz="1000" dirty="0"/>
                    </a:p>
                    <a:p>
                      <a:pPr rtl="0"/>
                      <a:r>
                        <a:rPr lang="nl-NL" sz="1000" dirty="0"/>
                        <a:t>Datum einde geldigheid adresseerbaar </a:t>
                      </a:r>
                      <a:r>
                        <a:rPr lang="nl-NL" sz="1000" dirty="0" smtClean="0"/>
                        <a:t>object aanduiding </a:t>
                      </a:r>
                      <a:endParaRPr lang="nl-NL" sz="1000" dirty="0"/>
                    </a:p>
                    <a:p>
                      <a:pPr rtl="0"/>
                      <a:r>
                        <a:rPr lang="nl-NL" sz="1000" dirty="0"/>
                        <a:t>Adresseerbaar object aanduiding typering </a:t>
                      </a:r>
                    </a:p>
                  </a:txBody>
                  <a:tcPr marL="27825" marR="27825" marT="27825" marB="27825">
                    <a:lnL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3100">
                <a:tc>
                  <a:txBody>
                    <a:bodyPr/>
                    <a:lstStyle/>
                    <a:p>
                      <a:pPr rtl="0"/>
                      <a:r>
                        <a:rPr lang="nl-NL" sz="1000" b="1" dirty="0"/>
                        <a:t>Overzicht relaties</a:t>
                      </a:r>
                      <a:endParaRPr lang="nl-NL" sz="1000" dirty="0"/>
                    </a:p>
                  </a:txBody>
                  <a:tcPr marL="27825" marR="27825" marT="27825" marB="27825">
                    <a:lnL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/>
                      <a:r>
                        <a:rPr lang="nl-NL" sz="1000" i="1" dirty="0"/>
                        <a:t>Relatienaam incl. gerelateerd objecttype Herkomst</a:t>
                      </a:r>
                      <a:endParaRPr lang="nl-NL" sz="1000" dirty="0"/>
                    </a:p>
                    <a:p>
                      <a:pPr rtl="0"/>
                      <a:r>
                        <a:rPr lang="nl-NL" sz="1000" b="1" dirty="0" err="1"/>
                        <a:t>BAG-gegevens</a:t>
                      </a:r>
                      <a:r>
                        <a:rPr lang="nl-NL" sz="1000" b="1" dirty="0"/>
                        <a:t> KING</a:t>
                      </a:r>
                    </a:p>
                    <a:p>
                      <a:pPr rtl="0"/>
                      <a:r>
                        <a:rPr lang="nl-NL" sz="1000" b="1" dirty="0" smtClean="0"/>
                        <a:t>     Ligt </a:t>
                      </a:r>
                      <a:r>
                        <a:rPr lang="nl-NL" sz="1000" b="1" dirty="0"/>
                        <a:t>aan OPENBARE RUIMTE </a:t>
                      </a:r>
                    </a:p>
                    <a:p>
                      <a:pPr rtl="0"/>
                      <a:r>
                        <a:rPr lang="nl-NL" sz="1000" b="1" dirty="0" smtClean="0"/>
                        <a:t>     Ligt </a:t>
                      </a:r>
                      <a:r>
                        <a:rPr lang="nl-NL" sz="1000" b="1" dirty="0"/>
                        <a:t>in WOONPLAATS </a:t>
                      </a:r>
                    </a:p>
                    <a:p>
                      <a:pPr rtl="0"/>
                      <a:r>
                        <a:rPr lang="nl-NL" sz="1000" dirty="0"/>
                        <a:t>Is correspondentieadres van </a:t>
                      </a:r>
                      <a:r>
                        <a:rPr lang="nl-NL" sz="1000" dirty="0" smtClean="0"/>
                        <a:t>SUBJECT</a:t>
                      </a:r>
                      <a:endParaRPr lang="nl-NL" sz="1000" dirty="0"/>
                    </a:p>
                    <a:p>
                      <a:pPr rtl="0"/>
                      <a:r>
                        <a:rPr lang="nl-NL" sz="1000" dirty="0"/>
                        <a:t>Is bezoekadres van INGESCHREVEN NIET-NATUURLIJK </a:t>
                      </a:r>
                      <a:r>
                        <a:rPr lang="nl-NL" sz="1000" dirty="0" smtClean="0"/>
                        <a:t>PERSOON</a:t>
                      </a:r>
                      <a:endParaRPr lang="nl-NL" sz="1000" dirty="0"/>
                    </a:p>
                    <a:p>
                      <a:pPr rtl="0"/>
                      <a:r>
                        <a:rPr lang="nl-NL" sz="1000" dirty="0"/>
                        <a:t>Is bezoekadres van ANDER NATUURLIJK PERSOON </a:t>
                      </a:r>
                    </a:p>
                    <a:p>
                      <a:pPr rtl="0"/>
                      <a:r>
                        <a:rPr lang="nl-NL" sz="1000" dirty="0"/>
                        <a:t>is </a:t>
                      </a:r>
                      <a:r>
                        <a:rPr lang="nl-NL" sz="1000" dirty="0" err="1"/>
                        <a:t>locatie-adres</a:t>
                      </a:r>
                      <a:r>
                        <a:rPr lang="nl-NL" sz="1000" dirty="0"/>
                        <a:t> van </a:t>
                      </a:r>
                      <a:r>
                        <a:rPr lang="nl-NL" sz="1000" dirty="0" err="1"/>
                        <a:t>VESTIGINGen</a:t>
                      </a:r>
                      <a:r>
                        <a:rPr lang="nl-NL" sz="1000" dirty="0"/>
                        <a:t> </a:t>
                      </a:r>
                    </a:p>
                    <a:p>
                      <a:pPr rtl="0"/>
                      <a:r>
                        <a:rPr lang="nl-NL" sz="1000" dirty="0"/>
                        <a:t>bepaalt aanduiding van </a:t>
                      </a:r>
                      <a:r>
                        <a:rPr lang="nl-NL" sz="1000" dirty="0" smtClean="0"/>
                        <a:t>WOZ-OBJECT</a:t>
                      </a:r>
                      <a:endParaRPr lang="nl-NL" sz="1000" dirty="0"/>
                    </a:p>
                  </a:txBody>
                  <a:tcPr marL="27825" marR="27825" marT="27825" marB="27825">
                    <a:lnL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Titel 1"/>
          <p:cNvSpPr txBox="1">
            <a:spLocks/>
          </p:cNvSpPr>
          <p:nvPr/>
        </p:nvSpPr>
        <p:spPr>
          <a:xfrm>
            <a:off x="1643063" y="214313"/>
            <a:ext cx="6543675" cy="1143000"/>
          </a:xfrm>
          <a:prstGeom prst="rect">
            <a:avLst/>
          </a:prstGeom>
        </p:spPr>
        <p:txBody>
          <a:bodyPr>
            <a:normAutofit fontScale="90000" lnSpcReduction="20000"/>
          </a:bodyPr>
          <a:lstStyle/>
          <a:p>
            <a:pPr>
              <a:defRPr/>
            </a:pPr>
            <a:r>
              <a:rPr lang="nl-NL" sz="3200" b="1" kern="0" dirty="0" smtClean="0">
                <a:solidFill>
                  <a:srgbClr val="ED0C8B"/>
                </a:solidFill>
                <a:latin typeface="Verdana" pitchFamily="34" charset="0"/>
                <a:ea typeface="+mj-ea"/>
                <a:cs typeface="+mj-cs"/>
              </a:rPr>
              <a:t>Voorbeeld relatiesoort </a:t>
            </a:r>
          </a:p>
          <a:p>
            <a:pPr>
              <a:defRPr/>
            </a:pPr>
            <a:r>
              <a:rPr lang="nl-NL" sz="3200" b="1" kern="0" dirty="0" smtClean="0">
                <a:solidFill>
                  <a:srgbClr val="ED0C8B"/>
                </a:solidFill>
                <a:latin typeface="Verdana" pitchFamily="34" charset="0"/>
                <a:ea typeface="+mj-ea"/>
                <a:cs typeface="+mj-cs"/>
              </a:rPr>
              <a:t>binnen</a:t>
            </a:r>
            <a:endParaRPr lang="nl-NL" sz="3200" b="1" kern="0" dirty="0">
              <a:solidFill>
                <a:srgbClr val="ED0C8B"/>
              </a:solidFill>
              <a:latin typeface="Verdana" pitchFamily="34" charset="0"/>
              <a:ea typeface="+mj-ea"/>
              <a:cs typeface="+mj-cs"/>
            </a:endParaRPr>
          </a:p>
          <a:p>
            <a:pPr>
              <a:defRPr/>
            </a:pPr>
            <a:r>
              <a:rPr lang="nl-NL" sz="3200" b="1" kern="0" dirty="0" err="1">
                <a:solidFill>
                  <a:srgbClr val="ED0C8B"/>
                </a:solidFill>
                <a:latin typeface="Verdana" pitchFamily="34" charset="0"/>
                <a:ea typeface="+mj-ea"/>
                <a:cs typeface="+mj-cs"/>
              </a:rPr>
              <a:t>groepattribuutsoort</a:t>
            </a:r>
            <a:endParaRPr lang="nl-NL" sz="3200" kern="0" dirty="0">
              <a:solidFill>
                <a:srgbClr val="ED0C8B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5467" name="Group 171"/>
          <p:cNvGraphicFramePr>
            <a:graphicFrameLocks noGrp="1"/>
          </p:cNvGraphicFramePr>
          <p:nvPr/>
        </p:nvGraphicFramePr>
        <p:xfrm>
          <a:off x="971550" y="1196975"/>
          <a:ext cx="7127875" cy="4952115"/>
        </p:xfrm>
        <a:graphic>
          <a:graphicData uri="http://schemas.openxmlformats.org/drawingml/2006/table">
            <a:tbl>
              <a:tblPr/>
              <a:tblGrid>
                <a:gridCol w="3671888"/>
                <a:gridCol w="3455987"/>
              </a:tblGrid>
              <a:tr h="347663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Beschrijvende</a:t>
                      </a: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kumimoji="0" lang="en-GB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elementen</a:t>
                      </a: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ED0C8B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Metagegevens</a:t>
                      </a: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ED0C8B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  <a:tr h="347663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ED0C8B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Naam</a:t>
                      </a: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ED0C8B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kumimoji="0" lang="en-GB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ED0C8B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relatiesoort</a:t>
                      </a: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ED0C8B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en-GB" sz="1800" b="0" i="0" u="none" strike="sngStrike" cap="none" normalizeH="0" baseline="0" dirty="0" err="1" smtClean="0">
                          <a:ln>
                            <a:noFill/>
                          </a:ln>
                          <a:solidFill>
                            <a:srgbClr val="ED0C8B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Indicatie</a:t>
                      </a:r>
                      <a:r>
                        <a:rPr kumimoji="0" lang="en-GB" sz="18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rgbClr val="ED0C8B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kumimoji="0" lang="en-GB" sz="1800" b="0" i="0" u="none" strike="sngStrike" cap="none" normalizeH="0" baseline="0" dirty="0" err="1" smtClean="0">
                          <a:ln>
                            <a:noFill/>
                          </a:ln>
                          <a:solidFill>
                            <a:srgbClr val="ED0C8B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materiele</a:t>
                      </a:r>
                      <a:r>
                        <a:rPr kumimoji="0" lang="en-GB" sz="18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rgbClr val="ED0C8B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kumimoji="0" lang="en-GB" sz="1800" b="0" i="0" u="none" strike="sngStrike" cap="none" normalizeH="0" baseline="0" dirty="0" err="1" smtClean="0">
                          <a:ln>
                            <a:noFill/>
                          </a:ln>
                          <a:solidFill>
                            <a:srgbClr val="ED0C8B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historie</a:t>
                      </a:r>
                      <a:r>
                        <a:rPr kumimoji="0" lang="en-GB" sz="18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rgbClr val="ED0C8B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663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ED0C8B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Herkomst</a:t>
                      </a: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ED0C8B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kumimoji="0" lang="en-GB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ED0C8B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relatiesoort</a:t>
                      </a: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ED0C8B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en-GB" sz="1800" b="0" i="0" u="none" strike="sngStrike" cap="none" normalizeH="0" baseline="0" dirty="0" err="1" smtClean="0">
                          <a:ln>
                            <a:noFill/>
                          </a:ln>
                          <a:solidFill>
                            <a:srgbClr val="ED0C8B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Indicatie</a:t>
                      </a:r>
                      <a:r>
                        <a:rPr kumimoji="0" lang="en-GB" sz="18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rgbClr val="ED0C8B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kumimoji="0" lang="en-GB" sz="1800" b="0" i="0" u="none" strike="sngStrike" cap="none" normalizeH="0" baseline="0" dirty="0" err="1" smtClean="0">
                          <a:ln>
                            <a:noFill/>
                          </a:ln>
                          <a:solidFill>
                            <a:srgbClr val="ED0C8B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formele</a:t>
                      </a:r>
                      <a:r>
                        <a:rPr kumimoji="0" lang="en-GB" sz="18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rgbClr val="ED0C8B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kumimoji="0" lang="en-GB" sz="1800" b="0" i="0" u="none" strike="sngStrike" cap="none" normalizeH="0" baseline="0" dirty="0" err="1" smtClean="0">
                          <a:ln>
                            <a:noFill/>
                          </a:ln>
                          <a:solidFill>
                            <a:srgbClr val="ED0C8B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historie</a:t>
                      </a:r>
                      <a:r>
                        <a:rPr kumimoji="0" lang="en-GB" sz="18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rgbClr val="ED0C8B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663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ED0C8B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Code </a:t>
                      </a:r>
                      <a:r>
                        <a:rPr kumimoji="0" lang="en-GB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ED0C8B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relatiesoort</a:t>
                      </a: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ED0C8B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sngStrike" cap="none" normalizeH="0" baseline="0" dirty="0" err="1" smtClean="0">
                          <a:ln>
                            <a:noFill/>
                          </a:ln>
                          <a:solidFill>
                            <a:srgbClr val="ED0C8B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Aanduiding</a:t>
                      </a:r>
                      <a:r>
                        <a:rPr kumimoji="0" lang="en-GB" sz="18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rgbClr val="ED0C8B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kumimoji="0" lang="en-GB" sz="1800" b="0" i="0" u="none" strike="sngStrike" cap="none" normalizeH="0" baseline="0" dirty="0" err="1" smtClean="0">
                          <a:ln>
                            <a:noFill/>
                          </a:ln>
                          <a:solidFill>
                            <a:srgbClr val="ED0C8B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gebeurtenis</a:t>
                      </a:r>
                      <a:r>
                        <a:rPr kumimoji="0" lang="en-GB" sz="18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rgbClr val="ED0C8B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9575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endParaRPr kumimoji="0" lang="nl-NL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ED0C8B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en-GB" sz="1800" b="0" i="0" u="none" strike="sngStrike" cap="none" normalizeH="0" baseline="0" dirty="0" err="1" smtClean="0">
                          <a:ln>
                            <a:noFill/>
                          </a:ln>
                          <a:solidFill>
                            <a:srgbClr val="ED0C8B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Aanduiding</a:t>
                      </a:r>
                      <a:r>
                        <a:rPr kumimoji="0" lang="en-GB" sz="18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rgbClr val="ED0C8B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kumimoji="0" lang="en-GB" sz="1800" b="0" i="0" u="none" strike="sngStrike" cap="none" normalizeH="0" baseline="0" dirty="0" err="1" smtClean="0">
                          <a:ln>
                            <a:noFill/>
                          </a:ln>
                          <a:solidFill>
                            <a:srgbClr val="ED0C8B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brondocument</a:t>
                      </a:r>
                      <a:r>
                        <a:rPr kumimoji="0" lang="en-GB" sz="18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rgbClr val="ED0C8B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663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ED0C8B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Definitie</a:t>
                      </a: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ED0C8B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kumimoji="0" lang="en-GB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ED0C8B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relatiesoort</a:t>
                      </a: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ED0C8B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en-GB" sz="1800" b="0" i="0" u="none" strike="sngStrike" cap="none" normalizeH="0" baseline="0" dirty="0" err="1" smtClean="0">
                          <a:ln>
                            <a:noFill/>
                          </a:ln>
                          <a:solidFill>
                            <a:srgbClr val="ED0C8B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Indicatie</a:t>
                      </a:r>
                      <a:r>
                        <a:rPr kumimoji="0" lang="en-GB" sz="18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rgbClr val="ED0C8B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 in </a:t>
                      </a:r>
                      <a:r>
                        <a:rPr kumimoji="0" lang="en-GB" sz="1800" b="0" i="0" u="none" strike="sngStrike" cap="none" normalizeH="0" baseline="0" dirty="0" err="1" smtClean="0">
                          <a:ln>
                            <a:noFill/>
                          </a:ln>
                          <a:solidFill>
                            <a:srgbClr val="ED0C8B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onderzoek</a:t>
                      </a:r>
                      <a:r>
                        <a:rPr kumimoji="0" lang="en-GB" sz="18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rgbClr val="ED0C8B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663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ED0C8B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Herkomst</a:t>
                      </a: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ED0C8B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kumimoji="0" lang="en-GB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ED0C8B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definitie</a:t>
                      </a: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ED0C8B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kumimoji="0" lang="en-GB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ED0C8B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relatiesoort</a:t>
                      </a: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ED0C8B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en-GB" sz="1800" b="0" i="0" u="none" strike="sngStrike" cap="none" normalizeH="0" baseline="0" dirty="0" err="1" smtClean="0">
                          <a:ln>
                            <a:noFill/>
                          </a:ln>
                          <a:solidFill>
                            <a:srgbClr val="ED0C8B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Aanduiding</a:t>
                      </a:r>
                      <a:r>
                        <a:rPr kumimoji="0" lang="en-GB" sz="18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rgbClr val="ED0C8B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kumimoji="0" lang="en-GB" sz="1800" b="0" i="0" u="none" strike="sngStrike" cap="none" normalizeH="0" baseline="0" dirty="0" err="1" smtClean="0">
                          <a:ln>
                            <a:noFill/>
                          </a:ln>
                          <a:solidFill>
                            <a:srgbClr val="ED0C8B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strijdigheid</a:t>
                      </a:r>
                      <a:r>
                        <a:rPr kumimoji="0" lang="en-GB" sz="18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rgbClr val="ED0C8B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 / </a:t>
                      </a:r>
                      <a:r>
                        <a:rPr kumimoji="0" lang="en-GB" sz="1800" b="0" i="0" u="none" strike="sngStrike" cap="none" normalizeH="0" baseline="0" dirty="0" err="1" smtClean="0">
                          <a:ln>
                            <a:noFill/>
                          </a:ln>
                          <a:solidFill>
                            <a:srgbClr val="ED0C8B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nietigheid</a:t>
                      </a:r>
                      <a:r>
                        <a:rPr kumimoji="0" lang="en-GB" sz="18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rgbClr val="ED0C8B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663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ED0C8B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Datum </a:t>
                      </a:r>
                      <a:r>
                        <a:rPr kumimoji="0" lang="en-GB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ED0C8B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opname</a:t>
                      </a: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ED0C8B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kumimoji="0" lang="en-GB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ED0C8B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relatiesoort</a:t>
                      </a: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ED0C8B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ED0C8B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663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ED0C8B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Toelichting</a:t>
                      </a: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ED0C8B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kumimoji="0" lang="en-GB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ED0C8B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relatiesoort</a:t>
                      </a: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ED0C8B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ED0C8B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9575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endParaRPr kumimoji="0" lang="nl-NL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ED0C8B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endParaRPr kumimoji="0" lang="nl-NL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ED0C8B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663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ED0C8B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Indicatie</a:t>
                      </a: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ED0C8B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kumimoji="0" lang="en-GB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ED0C8B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kardinaliteit</a:t>
                      </a: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ED0C8B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ED0C8B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663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ED0C8B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Indicatie</a:t>
                      </a: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ED0C8B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 </a:t>
                      </a:r>
                      <a:r>
                        <a:rPr kumimoji="0" lang="en-GB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ED0C8B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authentiek</a:t>
                      </a: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ED0C8B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ED0C8B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4175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nl-NL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ED0C8B"/>
                          </a:solidFill>
                          <a:effectLst/>
                          <a:latin typeface="Arial" charset="0"/>
                          <a:ea typeface="Arial Unicode MS" pitchFamily="34" charset="-128"/>
                          <a:cs typeface="Arial Unicode MS" pitchFamily="34" charset="-128"/>
                        </a:rPr>
                        <a:t>Regels relatiesoort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1425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endParaRPr kumimoji="0" lang="nl-NL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ED0C8B"/>
                        </a:solidFill>
                        <a:effectLst/>
                        <a:latin typeface="Arial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Titel 1"/>
          <p:cNvSpPr txBox="1">
            <a:spLocks/>
          </p:cNvSpPr>
          <p:nvPr/>
        </p:nvSpPr>
        <p:spPr>
          <a:xfrm>
            <a:off x="1643063" y="214313"/>
            <a:ext cx="6543675" cy="1143000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>
              <a:defRPr/>
            </a:pPr>
            <a:r>
              <a:rPr lang="nl-NL" sz="3200" b="1" kern="0" dirty="0">
                <a:solidFill>
                  <a:srgbClr val="ED0C8B"/>
                </a:solidFill>
                <a:latin typeface="Verdana" pitchFamily="34" charset="0"/>
                <a:ea typeface="+mj-ea"/>
                <a:cs typeface="+mj-cs"/>
              </a:rPr>
              <a:t>Specificatie relatie</a:t>
            </a:r>
          </a:p>
          <a:p>
            <a:pPr>
              <a:defRPr/>
            </a:pPr>
            <a:r>
              <a:rPr lang="nl-NL" sz="3200" b="1" kern="0" dirty="0">
                <a:solidFill>
                  <a:srgbClr val="ED0C8B"/>
                </a:solidFill>
                <a:latin typeface="Verdana" pitchFamily="34" charset="0"/>
                <a:ea typeface="+mj-ea"/>
                <a:cs typeface="+mj-cs"/>
                <a:sym typeface="Symbol"/>
              </a:rPr>
              <a:t> </a:t>
            </a:r>
            <a:r>
              <a:rPr lang="nl-NL" sz="3200" b="1" kern="0" dirty="0">
                <a:solidFill>
                  <a:srgbClr val="ED0C8B"/>
                </a:solidFill>
                <a:latin typeface="Verdana" pitchFamily="34" charset="0"/>
                <a:ea typeface="+mj-ea"/>
                <a:cs typeface="+mj-cs"/>
              </a:rPr>
              <a:t>Groepattribuut in UML</a:t>
            </a:r>
            <a:endParaRPr lang="nl-NL" sz="3200" kern="0" dirty="0">
              <a:solidFill>
                <a:srgbClr val="ED0C8B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nodeType="tmRoot"/>
      </p:par>
    </p:tnLst>
  </p:timing>
</p:sld>
</file>

<file path=ppt/theme/theme1.xml><?xml version="1.0" encoding="utf-8"?>
<a:theme xmlns:a="http://schemas.openxmlformats.org/drawingml/2006/main" name="Standaardontwerp">
  <a:themeElements>
    <a:clrScheme name="Standaardontwer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andaardontwerp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38100" cap="flat" cmpd="sng" algn="ctr">
          <a:solidFill>
            <a:srgbClr val="FE1A0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38100" cap="flat" cmpd="sng" algn="ctr">
          <a:solidFill>
            <a:srgbClr val="FE1A0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Standaardontwe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Standaardontwerp">
  <a:themeElements>
    <a:clrScheme name="Standaardontwer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andaardontwerp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38100" cap="flat" cmpd="sng" algn="ctr">
          <a:solidFill>
            <a:srgbClr val="FE1A0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38100" cap="flat" cmpd="sng" algn="ctr">
          <a:solidFill>
            <a:srgbClr val="FE1A0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Standaardontwe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8A0CF5152E2A04AA7B459D707479742" ma:contentTypeVersion="4" ma:contentTypeDescription="Create a new document." ma:contentTypeScope="" ma:versionID="8d12e6efbab09d5a141ef2038211fd10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9c8b4fa7710310ae55ccfedc402e964f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ImageWidth" minOccurs="0"/>
                <xsd:element ref="ns1:ImageHeight" minOccurs="0"/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ImageWidth" ma:index="10" nillable="true" ma:displayName="Picture Width" ma:internalName="ImageWidth" ma:readOnly="true">
      <xsd:simpleType>
        <xsd:restriction base="dms:Unknown"/>
      </xsd:simpleType>
    </xsd:element>
    <xsd:element name="ImageHeight" ma:index="11" nillable="true" ma:displayName="Picture Height" ma:internalName="ImageHeight" ma:readOnly="true">
      <xsd:simpleType>
        <xsd:restriction base="dms:Unknown"/>
      </xsd:simpleType>
    </xsd:element>
    <xsd:element name="PublishingStartDate" ma:index="12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13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6" ma:displayName="Content Type" ma:readOnly="true"/>
        <xsd:element ref="dc:title" minOccurs="0" maxOccurs="1" ma:index="1" ma:displayName="Omschrijving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91818D3B-7C7A-4D8B-A9AC-C0DFC5063836}"/>
</file>

<file path=customXml/itemProps2.xml><?xml version="1.0" encoding="utf-8"?>
<ds:datastoreItem xmlns:ds="http://schemas.openxmlformats.org/officeDocument/2006/customXml" ds:itemID="{74C5C2E7-623B-4A84-B9E7-0CECF2814176}"/>
</file>

<file path=customXml/itemProps3.xml><?xml version="1.0" encoding="utf-8"?>
<ds:datastoreItem xmlns:ds="http://schemas.openxmlformats.org/officeDocument/2006/customXml" ds:itemID="{8101475D-023F-4230-A508-AC820A95C3AC}"/>
</file>

<file path=docProps/app.xml><?xml version="1.0" encoding="utf-8"?>
<Properties xmlns="http://schemas.openxmlformats.org/officeDocument/2006/extended-properties" xmlns:vt="http://schemas.openxmlformats.org/officeDocument/2006/docPropsVTypes">
  <TotalTime>1703</TotalTime>
  <Words>1090</Words>
  <Application>Microsoft Office PowerPoint</Application>
  <PresentationFormat>Diavoorstelling (4:3)</PresentationFormat>
  <Paragraphs>281</Paragraphs>
  <Slides>8</Slides>
  <Notes>8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2</vt:i4>
      </vt:variant>
      <vt:variant>
        <vt:lpstr>Diatitels</vt:lpstr>
      </vt:variant>
      <vt:variant>
        <vt:i4>8</vt:i4>
      </vt:variant>
    </vt:vector>
  </HeadingPairs>
  <TitlesOfParts>
    <vt:vector size="16" baseType="lpstr">
      <vt:lpstr>Arial</vt:lpstr>
      <vt:lpstr>Arial Unicode MS</vt:lpstr>
      <vt:lpstr>Times New Roman</vt:lpstr>
      <vt:lpstr>Verdana</vt:lpstr>
      <vt:lpstr>Calibri</vt:lpstr>
      <vt:lpstr>Symbol</vt:lpstr>
      <vt:lpstr>Standaardontwerp</vt:lpstr>
      <vt:lpstr>1_Standaardontwerp</vt:lpstr>
      <vt:lpstr>Dia 1</vt:lpstr>
      <vt:lpstr>Dia 2</vt:lpstr>
      <vt:lpstr>Dia 3</vt:lpstr>
      <vt:lpstr>Dia 4</vt:lpstr>
      <vt:lpstr>Dia 5</vt:lpstr>
      <vt:lpstr>Dia 6</vt:lpstr>
      <vt:lpstr>Dia 7</vt:lpstr>
      <vt:lpstr>Dia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Arjan Kloosterboer</dc:creator>
  <cp:lastModifiedBy>Debat_E</cp:lastModifiedBy>
  <cp:revision>152</cp:revision>
  <cp:lastPrinted>1601-01-01T00:00:00Z</cp:lastPrinted>
  <dcterms:created xsi:type="dcterms:W3CDTF">2010-05-26T08:56:31Z</dcterms:created>
  <dcterms:modified xsi:type="dcterms:W3CDTF">2010-09-08T09:20:07Z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0x010100C8A0CF5152E2A04AA7B459D707479742</vt:lpwstr>
  </property>
</Properties>
</file>